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B5DE21C-C4C5-4BAB-BFEC-2F5014C754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833F8D13-125C-416E-999C-225031956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FBA93942-5127-4F0D-AFE2-7DAA14E2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6851-67B5-4128-A483-49BF0BCD2153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600FDA38-1D1B-48E3-949D-1F206F8E4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5423DD90-6641-420F-82FC-58160D371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DE306-B0F1-4DC6-94BC-2E4EC24D5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971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BC768D5-1585-42FB-BCEC-2ACE93471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E5BB0D9D-4C8F-4797-A6B4-54EE2EAD67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817CBDE6-3B2C-41AA-BAB6-ECA7C360A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6851-67B5-4128-A483-49BF0BCD2153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FA070CA6-AAE3-40CC-A0FF-4C993E466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040E10F7-45C6-4AE4-800B-4B63BC154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DE306-B0F1-4DC6-94BC-2E4EC24D5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313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2F3DD747-E317-43CD-8547-FB93A405F8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21C238BC-CF17-438D-9E6B-75A10129AB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40D2EB76-8E5F-44F4-BC18-9D23B3F68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6851-67B5-4128-A483-49BF0BCD2153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75CF498F-635A-47A9-BFE5-C3466A90B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C236F010-56F1-4A0C-B34D-9FEE60AEB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DE306-B0F1-4DC6-94BC-2E4EC24D5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921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3C6370F-2AC7-4047-855A-AD96AFE76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C985413D-105A-46B2-93D9-221C85734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1E7D4792-A424-46B4-8D2D-3C4A1EA28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6851-67B5-4128-A483-49BF0BCD2153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9B19B75E-1412-496C-AFD6-825D3107C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44C4CDFC-7F0D-4B85-B7C4-A09FA1BA6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DE306-B0F1-4DC6-94BC-2E4EC24D5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101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F79C923-EAD3-41F9-A3AE-C5D7CDA38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8957375D-E60A-4DCB-91B8-6D6F772BB0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E24EE3CD-F455-4244-952D-7D2BC4107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6851-67B5-4128-A483-49BF0BCD2153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C377B487-BD45-48DD-9669-805A5EF6A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361D799A-1F61-4FFD-93B4-635A871C7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DE306-B0F1-4DC6-94BC-2E4EC24D5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869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6E02DA5-4075-4AA9-9C5F-6A68F774B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A9C36950-D0E2-4518-AC1F-130280487A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397F8649-22E0-41A6-88AE-E3F9BB4446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EFB22206-99E7-4ED6-91CF-A8B715AA4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6851-67B5-4128-A483-49BF0BCD2153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6C3695AD-8123-44FD-ACE8-464D2D794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2A109EA7-3ADD-4310-B6A9-160A7D434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DE306-B0F1-4DC6-94BC-2E4EC24D5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11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B306071-3DDA-481A-90E2-B499DE8F2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74BA406B-91B2-4681-B305-36BEAA118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91B7027F-436A-467D-A2A9-EBB810D43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A05F723B-CF86-4A97-BCE7-5649B68335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F6ADD012-63A0-42A2-B0BD-6765CEC71C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175B90BD-BADE-4F29-B714-BF0BA5E18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6851-67B5-4128-A483-49BF0BCD2153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207C694C-51D5-4E1F-8A93-507611B18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B90D3046-E8EA-4B40-9FFE-5692176D7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DE306-B0F1-4DC6-94BC-2E4EC24D5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939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E6E47A9-79FC-44BE-9F33-CF63BC1DB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6D65B2E2-458A-4C34-B0DE-8A4322F4A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6851-67B5-4128-A483-49BF0BCD2153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7324343C-D917-4DB1-928A-6F66108BC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9AABB391-FDDD-4F77-9259-71DE1D41D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DE306-B0F1-4DC6-94BC-2E4EC24D5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384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3B183B26-687E-4B3F-8B2D-151DF1D9C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6851-67B5-4128-A483-49BF0BCD2153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66C97BEA-6A0E-47F0-B1AE-AF0B17509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7244B6D5-1505-4606-9DD9-26AC38B9A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DE306-B0F1-4DC6-94BC-2E4EC24D5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07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53AD355-51E1-46B9-8131-1DED63E45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24DCB0F8-6421-4B0A-9B5D-E8C380985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334225F2-6577-474E-9E3E-A65AE31783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E668694C-0A81-4D98-9393-C04235DE0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6851-67B5-4128-A483-49BF0BCD2153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92439782-B09A-4320-86AD-1C9F4138E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37B9B1E8-D770-451C-82BA-2F9BE153C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DE306-B0F1-4DC6-94BC-2E4EC24D5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0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7139DEB-457E-4283-B455-E3418BB52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0E7F97DE-DC08-477D-B4B2-F2CB667347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4F738897-4C98-4807-B554-55B56C2F18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3BC078E8-86B4-4493-95DC-A2AEBD738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6851-67B5-4128-A483-49BF0BCD2153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80AFB13B-6777-4482-9E0A-9EDBBB6F6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6A0DDE85-C018-4675-91A1-0152A15E7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DE306-B0F1-4DC6-94BC-2E4EC24D5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502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8B72F763-5D65-4F18-80EB-CFFCBA8FA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FF3D1AF2-4AF1-42B5-BC8D-04972613B0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F48ACB74-3582-4040-89FF-7F23A22774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36851-67B5-4128-A483-49BF0BCD2153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E282667A-20BE-4F08-A6CD-812CAB6870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02B8D1A6-5A69-4608-9037-CE16A86843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DE306-B0F1-4DC6-94BC-2E4EC24D5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606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6.wmf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7.wmf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wmf"/><Relationship Id="rId20" Type="http://schemas.openxmlformats.org/officeDocument/2006/relationships/oleObject" Target="../embeddings/oleObject10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12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9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4.wmf"/><Relationship Id="rId22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êu đề 1">
            <a:extLst>
              <a:ext uri="{FF2B5EF4-FFF2-40B4-BE49-F238E27FC236}">
                <a16:creationId xmlns:a16="http://schemas.microsoft.com/office/drawing/2014/main" id="{9CC2514D-6875-4560-A563-A8BB6495A4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5031" y="1380754"/>
            <a:ext cx="5561938" cy="2513516"/>
          </a:xfrm>
        </p:spPr>
        <p:txBody>
          <a:bodyPr>
            <a:normAutofit/>
          </a:bodyPr>
          <a:lstStyle/>
          <a:p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đồ</a:t>
            </a:r>
            <a:endParaRPr lang="en-US" dirty="0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5E2CA227-4C02-4004-AFA1-287BE3591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5031" y="4076802"/>
            <a:ext cx="5561938" cy="1534587"/>
          </a:xfrm>
        </p:spPr>
        <p:txBody>
          <a:bodyPr>
            <a:normAutofit/>
          </a:bodyPr>
          <a:lstStyle/>
          <a:p>
            <a:r>
              <a:rPr lang="en-US" dirty="0" err="1"/>
              <a:t>Giáo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: Nguyễn </a:t>
            </a:r>
            <a:r>
              <a:rPr lang="en-US" dirty="0" err="1"/>
              <a:t>Thị</a:t>
            </a:r>
            <a:r>
              <a:rPr lang="en-US" dirty="0"/>
              <a:t> Lê</a:t>
            </a: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759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 descr="Ảnh có chứa bàn&#10;&#10;Mô tả được tạo tự động">
            <a:extLst>
              <a:ext uri="{FF2B5EF4-FFF2-40B4-BE49-F238E27FC236}">
                <a16:creationId xmlns:a16="http://schemas.microsoft.com/office/drawing/2014/main" id="{B43A231C-30DD-4C35-AAB0-5FEA698328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990" y="230932"/>
            <a:ext cx="8384020" cy="1501616"/>
          </a:xfrm>
          <a:prstGeom prst="rect">
            <a:avLst/>
          </a:prstGeom>
        </p:spPr>
      </p:pic>
      <p:pic>
        <p:nvPicPr>
          <p:cNvPr id="7" name="Hình ảnh 6">
            <a:extLst>
              <a:ext uri="{FF2B5EF4-FFF2-40B4-BE49-F238E27FC236}">
                <a16:creationId xmlns:a16="http://schemas.microsoft.com/office/drawing/2014/main" id="{C70A0FB7-788D-45E7-ABAE-C4E60D2D18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040" y="1965577"/>
            <a:ext cx="3214033" cy="2685699"/>
          </a:xfrm>
          <a:prstGeom prst="rect">
            <a:avLst/>
          </a:prstGeom>
        </p:spPr>
      </p:pic>
      <p:pic>
        <p:nvPicPr>
          <p:cNvPr id="9" name="Hình ảnh 8">
            <a:extLst>
              <a:ext uri="{FF2B5EF4-FFF2-40B4-BE49-F238E27FC236}">
                <a16:creationId xmlns:a16="http://schemas.microsoft.com/office/drawing/2014/main" id="{0B5345E0-2D40-4017-9F0D-9DAF097148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3080" y="3021916"/>
            <a:ext cx="5987524" cy="407084"/>
          </a:xfrm>
          <a:prstGeom prst="rect">
            <a:avLst/>
          </a:prstGeom>
        </p:spPr>
      </p:pic>
      <p:pic>
        <p:nvPicPr>
          <p:cNvPr id="11" name="Hình ảnh 10">
            <a:extLst>
              <a:ext uri="{FF2B5EF4-FFF2-40B4-BE49-F238E27FC236}">
                <a16:creationId xmlns:a16="http://schemas.microsoft.com/office/drawing/2014/main" id="{62364ECD-E900-4984-A4A0-EF3000DA2F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69993" y="5125453"/>
            <a:ext cx="9052014" cy="815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2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>
            <a:extLst>
              <a:ext uri="{FF2B5EF4-FFF2-40B4-BE49-F238E27FC236}">
                <a16:creationId xmlns:a16="http://schemas.microsoft.com/office/drawing/2014/main" id="{87141B4A-234E-41E3-BA40-0D2F08C04B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038" y="240761"/>
            <a:ext cx="7563678" cy="2793931"/>
          </a:xfrm>
          <a:prstGeom prst="rect">
            <a:avLst/>
          </a:prstGeom>
        </p:spPr>
      </p:pic>
      <p:pic>
        <p:nvPicPr>
          <p:cNvPr id="7" name="Hình ảnh 6">
            <a:extLst>
              <a:ext uri="{FF2B5EF4-FFF2-40B4-BE49-F238E27FC236}">
                <a16:creationId xmlns:a16="http://schemas.microsoft.com/office/drawing/2014/main" id="{020DA009-C753-47D5-B53E-2C9B7D717EB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86211"/>
          <a:stretch/>
        </p:blipFill>
        <p:spPr>
          <a:xfrm>
            <a:off x="329038" y="3371508"/>
            <a:ext cx="4993662" cy="451802"/>
          </a:xfrm>
          <a:prstGeom prst="rect">
            <a:avLst/>
          </a:prstGeom>
        </p:spPr>
      </p:pic>
      <p:pic>
        <p:nvPicPr>
          <p:cNvPr id="9" name="Hình ảnh 8">
            <a:extLst>
              <a:ext uri="{FF2B5EF4-FFF2-40B4-BE49-F238E27FC236}">
                <a16:creationId xmlns:a16="http://schemas.microsoft.com/office/drawing/2014/main" id="{5712A9F1-9F1C-4475-914B-4ED9EA2A3E7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7348" r="53018" b="70150"/>
          <a:stretch/>
        </p:blipFill>
        <p:spPr>
          <a:xfrm>
            <a:off x="732020" y="3767372"/>
            <a:ext cx="2587721" cy="451802"/>
          </a:xfrm>
          <a:prstGeom prst="rect">
            <a:avLst/>
          </a:prstGeom>
        </p:spPr>
      </p:pic>
      <p:pic>
        <p:nvPicPr>
          <p:cNvPr id="11" name="Hình ảnh 10">
            <a:extLst>
              <a:ext uri="{FF2B5EF4-FFF2-40B4-BE49-F238E27FC236}">
                <a16:creationId xmlns:a16="http://schemas.microsoft.com/office/drawing/2014/main" id="{C0C3D8BE-D844-4683-8F04-B05DCE49D6A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610" t="33238" r="43727" b="56036"/>
          <a:stretch/>
        </p:blipFill>
        <p:spPr>
          <a:xfrm>
            <a:off x="3105295" y="3787424"/>
            <a:ext cx="2587722" cy="374256"/>
          </a:xfrm>
          <a:prstGeom prst="rect">
            <a:avLst/>
          </a:prstGeom>
        </p:spPr>
      </p:pic>
      <p:pic>
        <p:nvPicPr>
          <p:cNvPr id="13" name="Hình ảnh 12">
            <a:extLst>
              <a:ext uri="{FF2B5EF4-FFF2-40B4-BE49-F238E27FC236}">
                <a16:creationId xmlns:a16="http://schemas.microsoft.com/office/drawing/2014/main" id="{9B44A7A7-A900-4E80-94FC-B4B03E1156E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1660" r="53436" b="37620"/>
          <a:stretch/>
        </p:blipFill>
        <p:spPr>
          <a:xfrm>
            <a:off x="5630524" y="3767372"/>
            <a:ext cx="2477555" cy="374256"/>
          </a:xfrm>
          <a:prstGeom prst="rect">
            <a:avLst/>
          </a:prstGeom>
        </p:spPr>
      </p:pic>
      <p:pic>
        <p:nvPicPr>
          <p:cNvPr id="15" name="Hình ảnh 14">
            <a:extLst>
              <a:ext uri="{FF2B5EF4-FFF2-40B4-BE49-F238E27FC236}">
                <a16:creationId xmlns:a16="http://schemas.microsoft.com/office/drawing/2014/main" id="{CACA378B-54C1-4A4D-8FA1-F9139E57F03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7832" r="58848" b="18931"/>
          <a:stretch/>
        </p:blipFill>
        <p:spPr>
          <a:xfrm>
            <a:off x="732020" y="4318259"/>
            <a:ext cx="2812355" cy="593558"/>
          </a:xfrm>
          <a:prstGeom prst="rect">
            <a:avLst/>
          </a:prstGeom>
        </p:spPr>
      </p:pic>
      <p:pic>
        <p:nvPicPr>
          <p:cNvPr id="17" name="Hình ảnh 16">
            <a:extLst>
              <a:ext uri="{FF2B5EF4-FFF2-40B4-BE49-F238E27FC236}">
                <a16:creationId xmlns:a16="http://schemas.microsoft.com/office/drawing/2014/main" id="{7D31513F-36AF-445E-967F-E3542D144A3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6221" r="46622" b="-1660"/>
          <a:stretch/>
        </p:blipFill>
        <p:spPr>
          <a:xfrm>
            <a:off x="3349895" y="4417345"/>
            <a:ext cx="3127375" cy="593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36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85FB106-5C55-4DF9-A34D-2C30A5314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Pi-ta-go </a:t>
            </a:r>
            <a:r>
              <a:rPr lang="en-US" dirty="0" err="1"/>
              <a:t>đảo</a:t>
            </a:r>
            <a:endParaRPr lang="en-US" dirty="0"/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21327451-7245-4E7F-9EED-BBB139C803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337" y="1489120"/>
            <a:ext cx="10026551" cy="997406"/>
          </a:xfrm>
          <a:prstGeom prst="rect">
            <a:avLst/>
          </a:prstGeom>
        </p:spPr>
      </p:pic>
      <p:pic>
        <p:nvPicPr>
          <p:cNvPr id="9" name="Hình ảnh 8">
            <a:extLst>
              <a:ext uri="{FF2B5EF4-FFF2-40B4-BE49-F238E27FC236}">
                <a16:creationId xmlns:a16="http://schemas.microsoft.com/office/drawing/2014/main" id="{3302B7A6-BB1F-457A-AB3D-70C88FE341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6102" y="2327217"/>
            <a:ext cx="1794749" cy="2383652"/>
          </a:xfrm>
          <a:prstGeom prst="rect">
            <a:avLst/>
          </a:prstGeom>
        </p:spPr>
      </p:pic>
      <p:pic>
        <p:nvPicPr>
          <p:cNvPr id="11" name="Hình ảnh 10">
            <a:extLst>
              <a:ext uri="{FF2B5EF4-FFF2-40B4-BE49-F238E27FC236}">
                <a16:creationId xmlns:a16="http://schemas.microsoft.com/office/drawing/2014/main" id="{20809595-7103-4E07-937F-E5A9F516D2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4500" y="3184304"/>
            <a:ext cx="3026135" cy="852433"/>
          </a:xfrm>
          <a:prstGeom prst="rect">
            <a:avLst/>
          </a:prstGeom>
        </p:spPr>
      </p:pic>
      <p:pic>
        <p:nvPicPr>
          <p:cNvPr id="15" name="Hình ảnh 14">
            <a:extLst>
              <a:ext uri="{FF2B5EF4-FFF2-40B4-BE49-F238E27FC236}">
                <a16:creationId xmlns:a16="http://schemas.microsoft.com/office/drawing/2014/main" id="{8CF84115-520E-4350-927D-859339C90C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92939" y="2563522"/>
            <a:ext cx="1726724" cy="502321"/>
          </a:xfrm>
          <a:prstGeom prst="rect">
            <a:avLst/>
          </a:prstGeom>
        </p:spPr>
      </p:pic>
      <p:pic>
        <p:nvPicPr>
          <p:cNvPr id="16" name="Hình ảnh 15">
            <a:extLst>
              <a:ext uri="{FF2B5EF4-FFF2-40B4-BE49-F238E27FC236}">
                <a16:creationId xmlns:a16="http://schemas.microsoft.com/office/drawing/2014/main" id="{66AB6872-5BF2-4F39-BA4C-878EE3368A6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3722" y="4787865"/>
            <a:ext cx="10104555" cy="1690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044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Hình ảnh 6">
            <a:extLst>
              <a:ext uri="{FF2B5EF4-FFF2-40B4-BE49-F238E27FC236}">
                <a16:creationId xmlns:a16="http://schemas.microsoft.com/office/drawing/2014/main" id="{AD197787-A18B-4E5A-B1AB-1E1F0E90CF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380" y="1179739"/>
            <a:ext cx="9539398" cy="2670359"/>
          </a:xfrm>
          <a:prstGeom prst="rect">
            <a:avLst/>
          </a:prstGeom>
        </p:spPr>
      </p:pic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4E4B0E99-EABA-47D8-BDBB-30E4D6ECB2C6}"/>
              </a:ext>
            </a:extLst>
          </p:cNvPr>
          <p:cNvSpPr txBox="1"/>
          <p:nvPr/>
        </p:nvSpPr>
        <p:spPr>
          <a:xfrm>
            <a:off x="2051761" y="4188698"/>
            <a:ext cx="179671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a) x = 13 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2">
                <a:extLst>
                  <a:ext uri="{FF2B5EF4-FFF2-40B4-BE49-F238E27FC236}">
                    <a16:creationId xmlns:a16="http://schemas.microsoft.com/office/drawing/2014/main" id="{2DC9F81C-C3E9-4817-91A3-D299DC914C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1368" y="4166224"/>
                <a:ext cx="1764632" cy="5681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l-NL" altLang="en-US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 x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nl-NL" altLang="en-US" sz="2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kumimoji="0" lang="en-US" altLang="en-US" sz="2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</m:rad>
                  </m:oMath>
                </a14:m>
                <a:endParaRPr kumimoji="0" lang="nl-NL" altLang="en-US" sz="3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Rectangle 2">
                <a:extLst>
                  <a:ext uri="{FF2B5EF4-FFF2-40B4-BE49-F238E27FC236}">
                    <a16:creationId xmlns:a16="http://schemas.microsoft.com/office/drawing/2014/main" id="{2DC9F81C-C3E9-4817-91A3-D299DC914C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31368" y="4166224"/>
                <a:ext cx="1764632" cy="568169"/>
              </a:xfrm>
              <a:prstGeom prst="rect">
                <a:avLst/>
              </a:prstGeom>
              <a:blipFill>
                <a:blip r:embed="rId3"/>
                <a:stretch>
                  <a:fillRect l="-7266" t="-2128" b="-2978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3E21FBDF-9232-4367-ADEE-CCBACBBD6802}"/>
              </a:ext>
            </a:extLst>
          </p:cNvPr>
          <p:cNvSpPr txBox="1"/>
          <p:nvPr/>
        </p:nvSpPr>
        <p:spPr>
          <a:xfrm>
            <a:off x="7074566" y="4190406"/>
            <a:ext cx="15400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c) x=20 </a:t>
            </a:r>
            <a:endParaRPr lang="en-US" sz="2800" dirty="0"/>
          </a:p>
        </p:txBody>
      </p:sp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18324033-19D1-4B25-B94E-C030FDB18FD4}"/>
              </a:ext>
            </a:extLst>
          </p:cNvPr>
          <p:cNvSpPr txBox="1"/>
          <p:nvPr/>
        </p:nvSpPr>
        <p:spPr>
          <a:xfrm>
            <a:off x="9233983" y="4188698"/>
            <a:ext cx="12512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d) x=4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3371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>
            <a:extLst>
              <a:ext uri="{FF2B5EF4-FFF2-40B4-BE49-F238E27FC236}">
                <a16:creationId xmlns:a16="http://schemas.microsoft.com/office/drawing/2014/main" id="{9465CBE6-D47F-4F53-81E1-5C8CB4905E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0480" y="240989"/>
            <a:ext cx="7197267" cy="2762332"/>
          </a:xfrm>
          <a:prstGeom prst="rect">
            <a:avLst/>
          </a:prstGeom>
        </p:spPr>
      </p:pic>
      <p:pic>
        <p:nvPicPr>
          <p:cNvPr id="6146" name="Picture 328">
            <a:extLst>
              <a:ext uri="{FF2B5EF4-FFF2-40B4-BE49-F238E27FC236}">
                <a16:creationId xmlns:a16="http://schemas.microsoft.com/office/drawing/2014/main" id="{45018858-83C5-4A8D-B524-9E2824F53E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606" y="3429000"/>
            <a:ext cx="4169966" cy="1784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Hình ảnh 6">
            <a:extLst>
              <a:ext uri="{FF2B5EF4-FFF2-40B4-BE49-F238E27FC236}">
                <a16:creationId xmlns:a16="http://schemas.microsoft.com/office/drawing/2014/main" id="{4A88072A-453A-4A04-A7E7-B72D62721AE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86501"/>
          <a:stretch/>
        </p:blipFill>
        <p:spPr>
          <a:xfrm>
            <a:off x="1182139" y="3429001"/>
            <a:ext cx="4913861" cy="425680"/>
          </a:xfrm>
          <a:prstGeom prst="rect">
            <a:avLst/>
          </a:prstGeom>
        </p:spPr>
      </p:pic>
      <p:pic>
        <p:nvPicPr>
          <p:cNvPr id="10" name="Hình ảnh 9">
            <a:extLst>
              <a:ext uri="{FF2B5EF4-FFF2-40B4-BE49-F238E27FC236}">
                <a16:creationId xmlns:a16="http://schemas.microsoft.com/office/drawing/2014/main" id="{0DFDA115-2B59-441C-8BE6-F630CF17A7B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3499" b="68332"/>
          <a:stretch/>
        </p:blipFill>
        <p:spPr>
          <a:xfrm>
            <a:off x="1182139" y="3854681"/>
            <a:ext cx="4913861" cy="572940"/>
          </a:xfrm>
          <a:prstGeom prst="rect">
            <a:avLst/>
          </a:prstGeom>
        </p:spPr>
      </p:pic>
      <p:pic>
        <p:nvPicPr>
          <p:cNvPr id="11" name="Hình ảnh 10">
            <a:extLst>
              <a:ext uri="{FF2B5EF4-FFF2-40B4-BE49-F238E27FC236}">
                <a16:creationId xmlns:a16="http://schemas.microsoft.com/office/drawing/2014/main" id="{44601B96-B808-4EBA-8E24-86233D9FF44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668" b="50164"/>
          <a:stretch/>
        </p:blipFill>
        <p:spPr>
          <a:xfrm>
            <a:off x="1182139" y="4427621"/>
            <a:ext cx="4913861" cy="572940"/>
          </a:xfrm>
          <a:prstGeom prst="rect">
            <a:avLst/>
          </a:prstGeom>
        </p:spPr>
      </p:pic>
      <p:pic>
        <p:nvPicPr>
          <p:cNvPr id="12" name="Hình ảnh 11">
            <a:extLst>
              <a:ext uri="{FF2B5EF4-FFF2-40B4-BE49-F238E27FC236}">
                <a16:creationId xmlns:a16="http://schemas.microsoft.com/office/drawing/2014/main" id="{F99EBEFC-E43C-4192-BAD9-94113F56B55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49836" b="16443"/>
          <a:stretch/>
        </p:blipFill>
        <p:spPr>
          <a:xfrm>
            <a:off x="1182139" y="5000561"/>
            <a:ext cx="4913861" cy="1063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50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 descr="Ảnh có chứa văn bản&#10;&#10;Mô tả được tạo tự động">
            <a:extLst>
              <a:ext uri="{FF2B5EF4-FFF2-40B4-BE49-F238E27FC236}">
                <a16:creationId xmlns:a16="http://schemas.microsoft.com/office/drawing/2014/main" id="{018A76DF-9687-4A8B-80D4-294914EA05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683" y="492697"/>
            <a:ext cx="5114718" cy="1246307"/>
          </a:xfrm>
          <a:prstGeom prst="rect">
            <a:avLst/>
          </a:prstGeom>
        </p:spPr>
      </p:pic>
      <p:pic>
        <p:nvPicPr>
          <p:cNvPr id="7" name="Hình ảnh 6">
            <a:extLst>
              <a:ext uri="{FF2B5EF4-FFF2-40B4-BE49-F238E27FC236}">
                <a16:creationId xmlns:a16="http://schemas.microsoft.com/office/drawing/2014/main" id="{CD52389E-A569-4EC2-930B-8BAFB48A06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4401" y="139770"/>
            <a:ext cx="3091491" cy="2541174"/>
          </a:xfrm>
          <a:prstGeom prst="rect">
            <a:avLst/>
          </a:prstGeom>
        </p:spPr>
      </p:pic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DC258EDE-AFE0-48E3-9165-7E9B14D51FD0}"/>
              </a:ext>
            </a:extLst>
          </p:cNvPr>
          <p:cNvSpPr txBox="1"/>
          <p:nvPr/>
        </p:nvSpPr>
        <p:spPr>
          <a:xfrm>
            <a:off x="904146" y="3220738"/>
            <a:ext cx="6731896" cy="5245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nl-NL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Á</a:t>
            </a:r>
            <a:r>
              <a:rPr lang="nl-NL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 dụng định lí Pytago trong tam giác vuông ADC: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5E0F6BCC-BB60-460F-B582-EB7DADED2418}"/>
              </a:ext>
            </a:extLst>
          </p:cNvPr>
          <p:cNvSpPr txBox="1"/>
          <p:nvPr/>
        </p:nvSpPr>
        <p:spPr>
          <a:xfrm>
            <a:off x="904146" y="3795732"/>
            <a:ext cx="6068382" cy="5245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nl-NL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 có: AC</a:t>
            </a:r>
            <a:r>
              <a:rPr lang="nl-NL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= AD</a:t>
            </a:r>
            <a:r>
              <a:rPr lang="nl-NL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+ DC</a:t>
            </a:r>
            <a:r>
              <a:rPr lang="nl-NL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= 48</a:t>
            </a:r>
            <a:r>
              <a:rPr lang="nl-NL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+ 36</a:t>
            </a:r>
            <a:r>
              <a:rPr lang="nl-NL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= 3600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4161BF00-86F9-48D9-8496-FB2D7FCF3FC1}"/>
              </a:ext>
            </a:extLst>
          </p:cNvPr>
          <p:cNvSpPr txBox="1"/>
          <p:nvPr/>
        </p:nvSpPr>
        <p:spPr>
          <a:xfrm>
            <a:off x="925976" y="4370727"/>
            <a:ext cx="606838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=&gt; AC = 60cm</a:t>
            </a:r>
            <a:endParaRPr lang="en-US" sz="2400" dirty="0"/>
          </a:p>
        </p:txBody>
      </p:sp>
      <p:sp>
        <p:nvSpPr>
          <p:cNvPr id="14" name="Hộp Văn bản 13">
            <a:extLst>
              <a:ext uri="{FF2B5EF4-FFF2-40B4-BE49-F238E27FC236}">
                <a16:creationId xmlns:a16="http://schemas.microsoft.com/office/drawing/2014/main" id="{5586B21C-7361-41E0-8381-BE4AE9DE3C1C}"/>
              </a:ext>
            </a:extLst>
          </p:cNvPr>
          <p:cNvSpPr txBox="1"/>
          <p:nvPr/>
        </p:nvSpPr>
        <p:spPr>
          <a:xfrm>
            <a:off x="1088673" y="2554284"/>
            <a:ext cx="4181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Giải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790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>
            <a:extLst>
              <a:ext uri="{FF2B5EF4-FFF2-40B4-BE49-F238E27FC236}">
                <a16:creationId xmlns:a16="http://schemas.microsoft.com/office/drawing/2014/main" id="{DD5521A9-89F6-42EE-A65F-6CAB715DEB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907" y="162121"/>
            <a:ext cx="5960057" cy="1570427"/>
          </a:xfrm>
          <a:prstGeom prst="rect">
            <a:avLst/>
          </a:prstGeom>
        </p:spPr>
      </p:pic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D76E7CC2-79D1-495E-9C39-70A60600FE23}"/>
              </a:ext>
            </a:extLst>
          </p:cNvPr>
          <p:cNvSpPr txBox="1"/>
          <p:nvPr/>
        </p:nvSpPr>
        <p:spPr>
          <a:xfrm>
            <a:off x="1085200" y="2010311"/>
            <a:ext cx="6096000" cy="4165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1358265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 Áp dụng đlí Pytago cho tam giác AHC ta có: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B02D145A-2F51-4B94-A0BE-3B693122C6DE}"/>
              </a:ext>
            </a:extLst>
          </p:cNvPr>
          <p:cNvSpPr txBox="1"/>
          <p:nvPr/>
        </p:nvSpPr>
        <p:spPr>
          <a:xfrm>
            <a:off x="1085200" y="2447924"/>
            <a:ext cx="6096000" cy="4165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</a:t>
            </a:r>
            <a:r>
              <a:rPr lang="nl-NL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= AH</a:t>
            </a:r>
            <a:r>
              <a:rPr lang="nl-NL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+ HC</a:t>
            </a:r>
            <a:r>
              <a:rPr lang="nl-NL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= 12</a:t>
            </a:r>
            <a:r>
              <a:rPr lang="nl-NL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+ 16</a:t>
            </a:r>
            <a:r>
              <a:rPr lang="nl-NL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C73C5B14-930B-4D26-BFF2-D9CABDE042A2}"/>
              </a:ext>
            </a:extLst>
          </p:cNvPr>
          <p:cNvSpPr txBox="1"/>
          <p:nvPr/>
        </p:nvSpPr>
        <p:spPr>
          <a:xfrm>
            <a:off x="1085200" y="2890299"/>
            <a:ext cx="6096000" cy="4165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= 144 + 256 = 400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4" name="Hộp Văn bản 13">
            <a:extLst>
              <a:ext uri="{FF2B5EF4-FFF2-40B4-BE49-F238E27FC236}">
                <a16:creationId xmlns:a16="http://schemas.microsoft.com/office/drawing/2014/main" id="{209EADF7-FA9B-4C2D-B669-C89663EA7750}"/>
              </a:ext>
            </a:extLst>
          </p:cNvPr>
          <p:cNvSpPr txBox="1"/>
          <p:nvPr/>
        </p:nvSpPr>
        <p:spPr>
          <a:xfrm>
            <a:off x="1085200" y="3306823"/>
            <a:ext cx="6096000" cy="4165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=&gt; AC = 20 (cm)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384965EF-FE25-4B23-8C0C-D06546A6FC56}"/>
              </a:ext>
            </a:extLst>
          </p:cNvPr>
          <p:cNvSpPr txBox="1"/>
          <p:nvPr/>
        </p:nvSpPr>
        <p:spPr>
          <a:xfrm>
            <a:off x="1048353" y="3732586"/>
            <a:ext cx="8865667" cy="4165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 Ap dụng đlí Pytago cho tam giác AHB ta có  AB</a:t>
            </a:r>
            <a:r>
              <a:rPr lang="nl-NL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= AH</a:t>
            </a:r>
            <a:r>
              <a:rPr lang="nl-NL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+ HB</a:t>
            </a:r>
            <a:r>
              <a:rPr lang="nl-NL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=&gt; HB</a:t>
            </a:r>
            <a:r>
              <a:rPr lang="nl-NL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= AB</a:t>
            </a:r>
            <a:r>
              <a:rPr lang="nl-NL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–AH</a:t>
            </a:r>
            <a:r>
              <a:rPr lang="nl-NL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88AAEA13-A4E3-459D-96C2-61121ED331A8}"/>
              </a:ext>
            </a:extLst>
          </p:cNvPr>
          <p:cNvSpPr txBox="1"/>
          <p:nvPr/>
        </p:nvSpPr>
        <p:spPr>
          <a:xfrm>
            <a:off x="1085200" y="4139871"/>
            <a:ext cx="6096000" cy="4165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</a:pP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= 13</a:t>
            </a:r>
            <a:r>
              <a:rPr lang="nl-NL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- 12</a:t>
            </a:r>
            <a:r>
              <a:rPr lang="nl-NL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= 169 - 144= 25 =&gt; HB = 5 (cm)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0" name="Hộp Văn bản 19">
            <a:extLst>
              <a:ext uri="{FF2B5EF4-FFF2-40B4-BE49-F238E27FC236}">
                <a16:creationId xmlns:a16="http://schemas.microsoft.com/office/drawing/2014/main" id="{CA2BE175-6781-449E-B9FF-DF72D2F56AD4}"/>
              </a:ext>
            </a:extLst>
          </p:cNvPr>
          <p:cNvSpPr txBox="1"/>
          <p:nvPr/>
        </p:nvSpPr>
        <p:spPr>
          <a:xfrm>
            <a:off x="1048353" y="461257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Vậy BC = BH + HC = 5 + 16    = 21( cm)</a:t>
            </a:r>
            <a:endParaRPr lang="en-US" dirty="0"/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C37AAAD5-57A9-41D5-96DC-1A1F611C1F5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818143" y="953714"/>
            <a:ext cx="3473450" cy="2171700"/>
            <a:chOff x="4965" y="582"/>
            <a:chExt cx="2188" cy="1368"/>
          </a:xfrm>
        </p:grpSpPr>
        <p:sp>
          <p:nvSpPr>
            <p:cNvPr id="3" name="AutoShape 3">
              <a:extLst>
                <a:ext uri="{FF2B5EF4-FFF2-40B4-BE49-F238E27FC236}">
                  <a16:creationId xmlns:a16="http://schemas.microsoft.com/office/drawing/2014/main" id="{4F625D5D-09B9-4292-9BED-82DBB50D0DB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965" y="582"/>
              <a:ext cx="2188" cy="1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grpSp>
          <p:nvGrpSpPr>
            <p:cNvPr id="4" name="Group 7">
              <a:extLst>
                <a:ext uri="{FF2B5EF4-FFF2-40B4-BE49-F238E27FC236}">
                  <a16:creationId xmlns:a16="http://schemas.microsoft.com/office/drawing/2014/main" id="{71F558BC-49ED-47B2-9C8F-D514014F63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23" y="920"/>
              <a:ext cx="477" cy="684"/>
              <a:chOff x="5223" y="920"/>
              <a:chExt cx="477" cy="684"/>
            </a:xfrm>
          </p:grpSpPr>
          <p:sp>
            <p:nvSpPr>
              <p:cNvPr id="40" name="Line 5">
                <a:extLst>
                  <a:ext uri="{FF2B5EF4-FFF2-40B4-BE49-F238E27FC236}">
                    <a16:creationId xmlns:a16="http://schemas.microsoft.com/office/drawing/2014/main" id="{EAE5838B-F3AD-4448-B00C-E55C282C1C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23" y="920"/>
                <a:ext cx="477" cy="684"/>
              </a:xfrm>
              <a:prstGeom prst="line">
                <a:avLst/>
              </a:prstGeom>
              <a:noFill/>
              <a:ln w="38100" cap="flat">
                <a:solidFill>
                  <a:srgbClr val="00008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/>
              </a:p>
            </p:txBody>
          </p:sp>
          <p:sp>
            <p:nvSpPr>
              <p:cNvPr id="41" name="Rectangle 6">
                <a:extLst>
                  <a:ext uri="{FF2B5EF4-FFF2-40B4-BE49-F238E27FC236}">
                    <a16:creationId xmlns:a16="http://schemas.microsoft.com/office/drawing/2014/main" id="{9695BA65-A986-495E-A2D1-970DF19E04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22" y="1082"/>
                <a:ext cx="173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vi-VN" altLang="vi-VN" sz="14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13</a:t>
                </a:r>
                <a:endParaRPr kumimoji="0" lang="vi-VN" altLang="vi-VN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" name="Line 8">
              <a:extLst>
                <a:ext uri="{FF2B5EF4-FFF2-40B4-BE49-F238E27FC236}">
                  <a16:creationId xmlns:a16="http://schemas.microsoft.com/office/drawing/2014/main" id="{67B74FEF-443C-4907-81FD-5C4D6DB111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00" y="920"/>
              <a:ext cx="1162" cy="684"/>
            </a:xfrm>
            <a:prstGeom prst="line">
              <a:avLst/>
            </a:prstGeom>
            <a:noFill/>
            <a:ln w="38100" cap="flat">
              <a:solidFill>
                <a:srgbClr val="00008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grpSp>
          <p:nvGrpSpPr>
            <p:cNvPr id="7" name="Group 11">
              <a:extLst>
                <a:ext uri="{FF2B5EF4-FFF2-40B4-BE49-F238E27FC236}">
                  <a16:creationId xmlns:a16="http://schemas.microsoft.com/office/drawing/2014/main" id="{70A6DA1F-1BA4-4B47-A1B3-96DBE8F1BEB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23" y="1604"/>
              <a:ext cx="1639" cy="204"/>
              <a:chOff x="5223" y="1604"/>
              <a:chExt cx="1639" cy="204"/>
            </a:xfrm>
          </p:grpSpPr>
          <p:sp>
            <p:nvSpPr>
              <p:cNvPr id="38" name="Line 9">
                <a:extLst>
                  <a:ext uri="{FF2B5EF4-FFF2-40B4-BE49-F238E27FC236}">
                    <a16:creationId xmlns:a16="http://schemas.microsoft.com/office/drawing/2014/main" id="{D4677F85-2E1E-4D7F-8275-B9BFCB3D19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23" y="1604"/>
                <a:ext cx="1639" cy="0"/>
              </a:xfrm>
              <a:prstGeom prst="line">
                <a:avLst/>
              </a:prstGeom>
              <a:noFill/>
              <a:ln w="38100" cap="flat">
                <a:solidFill>
                  <a:srgbClr val="00008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/>
              </a:p>
            </p:txBody>
          </p:sp>
          <p:sp>
            <p:nvSpPr>
              <p:cNvPr id="39" name="Rectangle 10">
                <a:extLst>
                  <a:ext uri="{FF2B5EF4-FFF2-40B4-BE49-F238E27FC236}">
                    <a16:creationId xmlns:a16="http://schemas.microsoft.com/office/drawing/2014/main" id="{6FB95BF2-83D0-4345-A0EF-D90FE1451A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1" y="1646"/>
                <a:ext cx="173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vi-VN" altLang="vi-VN" sz="14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16</a:t>
                </a:r>
                <a:endParaRPr kumimoji="0" lang="vi-VN" altLang="vi-VN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9" name="Group 14">
              <a:extLst>
                <a:ext uri="{FF2B5EF4-FFF2-40B4-BE49-F238E27FC236}">
                  <a16:creationId xmlns:a16="http://schemas.microsoft.com/office/drawing/2014/main" id="{52F2FAA1-533A-43F0-8A89-87FC493597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00" y="920"/>
              <a:ext cx="229" cy="684"/>
              <a:chOff x="5700" y="920"/>
              <a:chExt cx="229" cy="684"/>
            </a:xfrm>
          </p:grpSpPr>
          <p:sp>
            <p:nvSpPr>
              <p:cNvPr id="36" name="Line 12">
                <a:extLst>
                  <a:ext uri="{FF2B5EF4-FFF2-40B4-BE49-F238E27FC236}">
                    <a16:creationId xmlns:a16="http://schemas.microsoft.com/office/drawing/2014/main" id="{164EC21E-DD0F-4EFA-ABFC-E98636D71F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00" y="920"/>
                <a:ext cx="0" cy="684"/>
              </a:xfrm>
              <a:prstGeom prst="line">
                <a:avLst/>
              </a:prstGeom>
              <a:noFill/>
              <a:ln w="38100" cap="flat">
                <a:solidFill>
                  <a:srgbClr val="00008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/>
              </a:p>
            </p:txBody>
          </p:sp>
          <p:sp>
            <p:nvSpPr>
              <p:cNvPr id="37" name="Rectangle 13">
                <a:extLst>
                  <a:ext uri="{FF2B5EF4-FFF2-40B4-BE49-F238E27FC236}">
                    <a16:creationId xmlns:a16="http://schemas.microsoft.com/office/drawing/2014/main" id="{317F60A8-54B2-4845-93C2-6B81696F6C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56" y="1203"/>
                <a:ext cx="173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vi-VN" altLang="vi-VN" sz="14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12</a:t>
                </a:r>
                <a:endParaRPr kumimoji="0" lang="vi-VN" altLang="vi-VN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1" name="Line 15">
              <a:extLst>
                <a:ext uri="{FF2B5EF4-FFF2-40B4-BE49-F238E27FC236}">
                  <a16:creationId xmlns:a16="http://schemas.microsoft.com/office/drawing/2014/main" id="{1CD86739-7E59-455D-8675-0C59D0B9FD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00" y="1524"/>
              <a:ext cx="89" cy="0"/>
            </a:xfrm>
            <a:prstGeom prst="line">
              <a:avLst/>
            </a:prstGeom>
            <a:noFill/>
            <a:ln w="38100" cap="flat">
              <a:solidFill>
                <a:srgbClr val="00008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sp>
          <p:nvSpPr>
            <p:cNvPr id="13" name="Line 16">
              <a:extLst>
                <a:ext uri="{FF2B5EF4-FFF2-40B4-BE49-F238E27FC236}">
                  <a16:creationId xmlns:a16="http://schemas.microsoft.com/office/drawing/2014/main" id="{E54DD085-2B45-4D11-AEE4-4357EF624F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89" y="1524"/>
              <a:ext cx="0" cy="80"/>
            </a:xfrm>
            <a:prstGeom prst="line">
              <a:avLst/>
            </a:prstGeom>
            <a:noFill/>
            <a:ln w="38100" cap="flat">
              <a:solidFill>
                <a:srgbClr val="00008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/>
            </a:p>
          </p:txBody>
        </p:sp>
        <p:grpSp>
          <p:nvGrpSpPr>
            <p:cNvPr id="19" name="Group 22">
              <a:extLst>
                <a:ext uri="{FF2B5EF4-FFF2-40B4-BE49-F238E27FC236}">
                  <a16:creationId xmlns:a16="http://schemas.microsoft.com/office/drawing/2014/main" id="{9C593668-838E-402C-B599-0E04F0E8A1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45" y="1572"/>
              <a:ext cx="217" cy="342"/>
              <a:chOff x="5045" y="1572"/>
              <a:chExt cx="217" cy="342"/>
            </a:xfrm>
          </p:grpSpPr>
          <p:sp>
            <p:nvSpPr>
              <p:cNvPr id="33" name="Oval 19">
                <a:extLst>
                  <a:ext uri="{FF2B5EF4-FFF2-40B4-BE49-F238E27FC236}">
                    <a16:creationId xmlns:a16="http://schemas.microsoft.com/office/drawing/2014/main" id="{D9EF7FD0-FECA-40CE-9C53-4F71F5444F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91" y="1572"/>
                <a:ext cx="65" cy="64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/>
              </a:p>
            </p:txBody>
          </p:sp>
          <p:sp>
            <p:nvSpPr>
              <p:cNvPr id="34" name="Oval 20">
                <a:extLst>
                  <a:ext uri="{FF2B5EF4-FFF2-40B4-BE49-F238E27FC236}">
                    <a16:creationId xmlns:a16="http://schemas.microsoft.com/office/drawing/2014/main" id="{6110E3B7-05AE-4A10-846C-7BDE949648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91" y="1572"/>
                <a:ext cx="65" cy="64"/>
              </a:xfrm>
              <a:prstGeom prst="ellipse">
                <a:avLst/>
              </a:prstGeom>
              <a:noFill/>
              <a:ln w="1587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/>
              </a:p>
            </p:txBody>
          </p:sp>
          <p:sp>
            <p:nvSpPr>
              <p:cNvPr id="35" name="Rectangle 21">
                <a:extLst>
                  <a:ext uri="{FF2B5EF4-FFF2-40B4-BE49-F238E27FC236}">
                    <a16:creationId xmlns:a16="http://schemas.microsoft.com/office/drawing/2014/main" id="{1E983734-416D-4FD5-A665-DD68E69FEB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45" y="1646"/>
                <a:ext cx="217" cy="2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vi-VN" altLang="vi-VN" sz="2400" b="1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B</a:t>
                </a:r>
                <a:endParaRPr kumimoji="0" lang="vi-VN" altLang="vi-VN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21" name="Group 26">
              <a:extLst>
                <a:ext uri="{FF2B5EF4-FFF2-40B4-BE49-F238E27FC236}">
                  <a16:creationId xmlns:a16="http://schemas.microsoft.com/office/drawing/2014/main" id="{7EBB80B6-BDF7-412D-9193-39F6C96A260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667" y="662"/>
              <a:ext cx="259" cy="290"/>
              <a:chOff x="5667" y="662"/>
              <a:chExt cx="259" cy="290"/>
            </a:xfrm>
          </p:grpSpPr>
          <p:sp>
            <p:nvSpPr>
              <p:cNvPr id="30" name="Oval 23">
                <a:extLst>
                  <a:ext uri="{FF2B5EF4-FFF2-40B4-BE49-F238E27FC236}">
                    <a16:creationId xmlns:a16="http://schemas.microsoft.com/office/drawing/2014/main" id="{7EF37A50-C2D1-4131-AFC6-860C4C6862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67" y="888"/>
                <a:ext cx="65" cy="64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/>
              </a:p>
            </p:txBody>
          </p:sp>
          <p:sp>
            <p:nvSpPr>
              <p:cNvPr id="31" name="Oval 24">
                <a:extLst>
                  <a:ext uri="{FF2B5EF4-FFF2-40B4-BE49-F238E27FC236}">
                    <a16:creationId xmlns:a16="http://schemas.microsoft.com/office/drawing/2014/main" id="{D1D00446-110B-4F8E-A6AB-DAD2EF9390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67" y="888"/>
                <a:ext cx="65" cy="64"/>
              </a:xfrm>
              <a:prstGeom prst="ellipse">
                <a:avLst/>
              </a:prstGeom>
              <a:noFill/>
              <a:ln w="1587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/>
              </a:p>
            </p:txBody>
          </p:sp>
          <p:sp>
            <p:nvSpPr>
              <p:cNvPr id="32" name="Rectangle 25">
                <a:extLst>
                  <a:ext uri="{FF2B5EF4-FFF2-40B4-BE49-F238E27FC236}">
                    <a16:creationId xmlns:a16="http://schemas.microsoft.com/office/drawing/2014/main" id="{673744F0-A6B0-43D4-8CA5-82E287AAA4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09" y="662"/>
                <a:ext cx="217" cy="2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vi-VN" altLang="vi-VN" sz="2400" b="1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A</a:t>
                </a:r>
                <a:endParaRPr kumimoji="0" lang="vi-VN" altLang="vi-VN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22" name="Group 30">
              <a:extLst>
                <a:ext uri="{FF2B5EF4-FFF2-40B4-BE49-F238E27FC236}">
                  <a16:creationId xmlns:a16="http://schemas.microsoft.com/office/drawing/2014/main" id="{6AA8C5B2-3A7C-4B43-B9F0-FCE1412CEA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30" y="1572"/>
              <a:ext cx="305" cy="342"/>
              <a:chOff x="6830" y="1572"/>
              <a:chExt cx="305" cy="342"/>
            </a:xfrm>
          </p:grpSpPr>
          <p:sp>
            <p:nvSpPr>
              <p:cNvPr id="27" name="Oval 27">
                <a:extLst>
                  <a:ext uri="{FF2B5EF4-FFF2-40B4-BE49-F238E27FC236}">
                    <a16:creationId xmlns:a16="http://schemas.microsoft.com/office/drawing/2014/main" id="{D5A722E2-B433-4163-83CE-8958F13CEB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30" y="1572"/>
                <a:ext cx="65" cy="64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/>
              </a:p>
            </p:txBody>
          </p:sp>
          <p:sp>
            <p:nvSpPr>
              <p:cNvPr id="28" name="Oval 28">
                <a:extLst>
                  <a:ext uri="{FF2B5EF4-FFF2-40B4-BE49-F238E27FC236}">
                    <a16:creationId xmlns:a16="http://schemas.microsoft.com/office/drawing/2014/main" id="{943FAA73-A58E-4C7F-9CD1-F4439B3076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30" y="1572"/>
                <a:ext cx="65" cy="64"/>
              </a:xfrm>
              <a:prstGeom prst="ellipse">
                <a:avLst/>
              </a:prstGeom>
              <a:noFill/>
              <a:ln w="1587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/>
              </a:p>
            </p:txBody>
          </p:sp>
          <p:sp>
            <p:nvSpPr>
              <p:cNvPr id="29" name="Rectangle 29">
                <a:extLst>
                  <a:ext uri="{FF2B5EF4-FFF2-40B4-BE49-F238E27FC236}">
                    <a16:creationId xmlns:a16="http://schemas.microsoft.com/office/drawing/2014/main" id="{50B1B235-7178-464A-9E3D-04F030F944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18" y="1646"/>
                <a:ext cx="217" cy="2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vi-VN" altLang="vi-VN" sz="2400" b="1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C</a:t>
                </a:r>
                <a:endParaRPr kumimoji="0" lang="vi-VN" altLang="vi-VN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23" name="Group 34">
              <a:extLst>
                <a:ext uri="{FF2B5EF4-FFF2-40B4-BE49-F238E27FC236}">
                  <a16:creationId xmlns:a16="http://schemas.microsoft.com/office/drawing/2014/main" id="{BD361579-602F-4EAC-942A-3A55E96E8A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634" y="1572"/>
              <a:ext cx="238" cy="342"/>
              <a:chOff x="5634" y="1572"/>
              <a:chExt cx="238" cy="342"/>
            </a:xfrm>
          </p:grpSpPr>
          <p:sp>
            <p:nvSpPr>
              <p:cNvPr id="24" name="Oval 31">
                <a:extLst>
                  <a:ext uri="{FF2B5EF4-FFF2-40B4-BE49-F238E27FC236}">
                    <a16:creationId xmlns:a16="http://schemas.microsoft.com/office/drawing/2014/main" id="{009F109F-60E2-4566-A73E-58C0AFAF48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67" y="1572"/>
                <a:ext cx="65" cy="64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/>
              </a:p>
            </p:txBody>
          </p:sp>
          <p:sp>
            <p:nvSpPr>
              <p:cNvPr id="25" name="Oval 32">
                <a:extLst>
                  <a:ext uri="{FF2B5EF4-FFF2-40B4-BE49-F238E27FC236}">
                    <a16:creationId xmlns:a16="http://schemas.microsoft.com/office/drawing/2014/main" id="{B8BA63C2-44E7-4272-A18C-50A16CDC61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67" y="1572"/>
                <a:ext cx="65" cy="64"/>
              </a:xfrm>
              <a:prstGeom prst="ellipse">
                <a:avLst/>
              </a:prstGeom>
              <a:noFill/>
              <a:ln w="1587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/>
              </a:p>
            </p:txBody>
          </p:sp>
          <p:sp>
            <p:nvSpPr>
              <p:cNvPr id="26" name="Rectangle 33">
                <a:extLst>
                  <a:ext uri="{FF2B5EF4-FFF2-40B4-BE49-F238E27FC236}">
                    <a16:creationId xmlns:a16="http://schemas.microsoft.com/office/drawing/2014/main" id="{6E26F504-303A-40E1-864A-F367410DF5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34" y="1646"/>
                <a:ext cx="238" cy="2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vi-VN" altLang="vi-VN" sz="2400" b="1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H</a:t>
                </a:r>
                <a:endParaRPr kumimoji="0" lang="vi-VN" altLang="vi-VN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39853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  <p:bldP spid="18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B8B5782-8399-45FA-A820-D9BF407AE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305" y="196314"/>
            <a:ext cx="10515600" cy="675884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đồ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thẳng</a:t>
            </a:r>
            <a:endParaRPr lang="en-US" dirty="0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D71BE691-4155-4D85-A08B-096878388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982" y="1044583"/>
            <a:ext cx="10515600" cy="495544"/>
          </a:xfrm>
        </p:spPr>
        <p:txBody>
          <a:bodyPr/>
          <a:lstStyle/>
          <a:p>
            <a:r>
              <a:rPr lang="en-US" dirty="0" err="1"/>
              <a:t>Bảng</a:t>
            </a:r>
            <a:r>
              <a:rPr lang="en-US" dirty="0"/>
              <a:t> “</a:t>
            </a:r>
            <a:r>
              <a:rPr lang="en-US" dirty="0" err="1"/>
              <a:t>Tần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”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1</a:t>
            </a:r>
          </a:p>
          <a:p>
            <a:pPr lvl="1"/>
            <a:endParaRPr lang="en-US" dirty="0"/>
          </a:p>
        </p:txBody>
      </p:sp>
      <p:graphicFrame>
        <p:nvGraphicFramePr>
          <p:cNvPr id="6" name="Bảng 6">
            <a:extLst>
              <a:ext uri="{FF2B5EF4-FFF2-40B4-BE49-F238E27FC236}">
                <a16:creationId xmlns:a16="http://schemas.microsoft.com/office/drawing/2014/main" id="{3AEA3513-B008-4A21-9593-BEF0B88B41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403603"/>
              </p:ext>
            </p:extLst>
          </p:nvPr>
        </p:nvGraphicFramePr>
        <p:xfrm>
          <a:off x="695569" y="1712512"/>
          <a:ext cx="81280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298938239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12920564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548138516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89577680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79864840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575121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Giá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trị</a:t>
                      </a:r>
                      <a:r>
                        <a:rPr lang="en-US" dirty="0"/>
                        <a:t> 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943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Tần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số</a:t>
                      </a:r>
                      <a:r>
                        <a:rPr lang="en-US" dirty="0"/>
                        <a:t> (y)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 = 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560955"/>
                  </a:ext>
                </a:extLst>
              </a:tr>
            </a:tbl>
          </a:graphicData>
        </a:graphic>
      </p:graphicFrame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5A11077B-AA07-4E3E-A51B-90A5C56B9D84}"/>
              </a:ext>
            </a:extLst>
          </p:cNvPr>
          <p:cNvSpPr txBox="1"/>
          <p:nvPr/>
        </p:nvSpPr>
        <p:spPr>
          <a:xfrm>
            <a:off x="695569" y="2968283"/>
            <a:ext cx="5916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? </a:t>
            </a:r>
            <a:r>
              <a:rPr lang="en-US" dirty="0" err="1"/>
              <a:t>Hãy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đồ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thẳng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bước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:</a:t>
            </a:r>
          </a:p>
        </p:txBody>
      </p:sp>
      <p:pic>
        <p:nvPicPr>
          <p:cNvPr id="9" name="Hình ảnh 8" descr="Ảnh có chứa văn bản&#10;&#10;Mô tả được tạo tự động">
            <a:extLst>
              <a:ext uri="{FF2B5EF4-FFF2-40B4-BE49-F238E27FC236}">
                <a16:creationId xmlns:a16="http://schemas.microsoft.com/office/drawing/2014/main" id="{4AABB69C-CD8F-4A03-A272-F59E371509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769" y="3428999"/>
            <a:ext cx="2276793" cy="952633"/>
          </a:xfrm>
          <a:prstGeom prst="rect">
            <a:avLst/>
          </a:prstGeom>
        </p:spPr>
      </p:pic>
      <p:pic>
        <p:nvPicPr>
          <p:cNvPr id="11" name="Hình ảnh 10" descr="Ảnh có chứa văn bản&#10;&#10;Mô tả được tạo tự động">
            <a:extLst>
              <a:ext uri="{FF2B5EF4-FFF2-40B4-BE49-F238E27FC236}">
                <a16:creationId xmlns:a16="http://schemas.microsoft.com/office/drawing/2014/main" id="{B1ABBBB3-4A1C-4615-89F6-186F61267C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769" y="4476479"/>
            <a:ext cx="2276793" cy="800212"/>
          </a:xfrm>
          <a:prstGeom prst="rect">
            <a:avLst/>
          </a:prstGeom>
        </p:spPr>
      </p:pic>
      <p:pic>
        <p:nvPicPr>
          <p:cNvPr id="13" name="Hình ảnh 12" descr="Ảnh có chứa văn bản&#10;&#10;Mô tả được tạo tự động">
            <a:extLst>
              <a:ext uri="{FF2B5EF4-FFF2-40B4-BE49-F238E27FC236}">
                <a16:creationId xmlns:a16="http://schemas.microsoft.com/office/drawing/2014/main" id="{6A4971A5-8FE8-4454-8C54-4486BD98E8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769" y="5361334"/>
            <a:ext cx="2267266" cy="828791"/>
          </a:xfrm>
          <a:prstGeom prst="rect">
            <a:avLst/>
          </a:prstGeom>
        </p:spPr>
      </p:pic>
      <p:pic>
        <p:nvPicPr>
          <p:cNvPr id="15" name="Hình ảnh 14">
            <a:extLst>
              <a:ext uri="{FF2B5EF4-FFF2-40B4-BE49-F238E27FC236}">
                <a16:creationId xmlns:a16="http://schemas.microsoft.com/office/drawing/2014/main" id="{7DFD1A56-CFA5-4A13-BE1C-DC551330AD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2261" y="3671504"/>
            <a:ext cx="2419688" cy="2410161"/>
          </a:xfrm>
          <a:prstGeom prst="rect">
            <a:avLst/>
          </a:prstGeom>
        </p:spPr>
      </p:pic>
      <p:pic>
        <p:nvPicPr>
          <p:cNvPr id="17" name="Hình ảnh 16">
            <a:extLst>
              <a:ext uri="{FF2B5EF4-FFF2-40B4-BE49-F238E27FC236}">
                <a16:creationId xmlns:a16="http://schemas.microsoft.com/office/drawing/2014/main" id="{92E6B95C-4CA6-4167-9692-3981F3B8A24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769" y="6310764"/>
            <a:ext cx="3991532" cy="209579"/>
          </a:xfrm>
          <a:prstGeom prst="rect">
            <a:avLst/>
          </a:prstGeom>
        </p:spPr>
      </p:pic>
      <p:pic>
        <p:nvPicPr>
          <p:cNvPr id="19" name="Hình ảnh 18" descr="Ảnh có chứa văn bản&#10;&#10;Mô tả được tạo tự động">
            <a:extLst>
              <a:ext uri="{FF2B5EF4-FFF2-40B4-BE49-F238E27FC236}">
                <a16:creationId xmlns:a16="http://schemas.microsoft.com/office/drawing/2014/main" id="{FAEF9465-88DB-4115-BA1C-6AC003438CE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1067" y="2968283"/>
            <a:ext cx="5058481" cy="114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62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>
            <a:extLst>
              <a:ext uri="{FF2B5EF4-FFF2-40B4-BE49-F238E27FC236}">
                <a16:creationId xmlns:a16="http://schemas.microsoft.com/office/drawing/2014/main" id="{25EB0776-1F80-40EE-99C8-54EB5314E5E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8" r="30609" b="16366"/>
          <a:stretch/>
        </p:blipFill>
        <p:spPr>
          <a:xfrm>
            <a:off x="3798277" y="272492"/>
            <a:ext cx="3826412" cy="3550102"/>
          </a:xfrm>
          <a:prstGeom prst="rect">
            <a:avLst/>
          </a:prstGeom>
        </p:spPr>
      </p:pic>
      <p:pic>
        <p:nvPicPr>
          <p:cNvPr id="7" name="Hình ảnh 6">
            <a:extLst>
              <a:ext uri="{FF2B5EF4-FFF2-40B4-BE49-F238E27FC236}">
                <a16:creationId xmlns:a16="http://schemas.microsoft.com/office/drawing/2014/main" id="{479E3D22-C66E-45F8-B501-333657181B9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275"/>
          <a:stretch/>
        </p:blipFill>
        <p:spPr>
          <a:xfrm>
            <a:off x="546076" y="3822594"/>
            <a:ext cx="11099847" cy="1143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814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 descr="Ảnh có chứa bàn&#10;&#10;Mô tả được tạo tự động">
            <a:extLst>
              <a:ext uri="{FF2B5EF4-FFF2-40B4-BE49-F238E27FC236}">
                <a16:creationId xmlns:a16="http://schemas.microsoft.com/office/drawing/2014/main" id="{CC986D11-6139-47E2-9959-B78819FDB5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7005711" cy="2103433"/>
          </a:xfrm>
          <a:prstGeom prst="rect">
            <a:avLst/>
          </a:prstGeom>
        </p:spPr>
      </p:pic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4E90611C-2129-4AEE-B0D5-CA2C45B34C29}"/>
              </a:ext>
            </a:extLst>
          </p:cNvPr>
          <p:cNvSpPr txBox="1"/>
          <p:nvPr/>
        </p:nvSpPr>
        <p:spPr>
          <a:xfrm>
            <a:off x="418514" y="2505670"/>
            <a:ext cx="348461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10540" algn="l"/>
              </a:tabLst>
            </a:pPr>
            <a:r>
              <a:rPr lang="nl-NL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a) Dấu hiệu là: “Điểm kiểm tra toán </a:t>
            </a:r>
            <a:endParaRPr lang="en-US" sz="12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10540" algn="l"/>
              </a:tabLst>
            </a:pPr>
            <a:r>
              <a:rPr lang="nl-NL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của học sinh”. N = 50.</a:t>
            </a:r>
            <a:endParaRPr lang="en-US" sz="12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E50A5796-DFB6-4F90-A808-80506F7849BA}"/>
              </a:ext>
            </a:extLst>
          </p:cNvPr>
          <p:cNvSpPr txBox="1"/>
          <p:nvPr/>
        </p:nvSpPr>
        <p:spPr>
          <a:xfrm>
            <a:off x="418514" y="3087270"/>
            <a:ext cx="19934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10540" algn="l"/>
              </a:tabLst>
            </a:pPr>
            <a:r>
              <a:rPr lang="nl-NL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b) Vẽ biểu đồ:</a:t>
            </a:r>
            <a:endParaRPr lang="en-US" sz="12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13" name="Group 267">
            <a:extLst>
              <a:ext uri="{FF2B5EF4-FFF2-40B4-BE49-F238E27FC236}">
                <a16:creationId xmlns:a16="http://schemas.microsoft.com/office/drawing/2014/main" id="{4200C375-AF82-4461-A353-E2E09655D6EB}"/>
              </a:ext>
            </a:extLst>
          </p:cNvPr>
          <p:cNvGrpSpPr/>
          <p:nvPr/>
        </p:nvGrpSpPr>
        <p:grpSpPr>
          <a:xfrm>
            <a:off x="5410235" y="2540002"/>
            <a:ext cx="5787659" cy="3945204"/>
            <a:chOff x="6446" y="12096"/>
            <a:chExt cx="4712" cy="3960"/>
          </a:xfrm>
        </p:grpSpPr>
        <p:sp>
          <p:nvSpPr>
            <p:cNvPr id="14" name="Freeform 45">
              <a:extLst>
                <a:ext uri="{FF2B5EF4-FFF2-40B4-BE49-F238E27FC236}">
                  <a16:creationId xmlns:a16="http://schemas.microsoft.com/office/drawing/2014/main" id="{846C87AE-4859-4925-BD9F-D03C272D2DFC}"/>
                </a:ext>
              </a:extLst>
            </p:cNvPr>
            <p:cNvSpPr/>
            <p:nvPr/>
          </p:nvSpPr>
          <p:spPr>
            <a:xfrm>
              <a:off x="6711" y="12096"/>
              <a:ext cx="4142" cy="3240"/>
            </a:xfrm>
            <a:custGeom>
              <a:avLst/>
              <a:gdLst/>
              <a:ahLst/>
              <a:cxnLst/>
              <a:rect l="0" t="0" r="0" b="0"/>
              <a:pathLst>
                <a:path w="4142" h="3240">
                  <a:moveTo>
                    <a:pt x="0" y="0"/>
                  </a:moveTo>
                  <a:lnTo>
                    <a:pt x="0" y="3240"/>
                  </a:lnTo>
                  <a:lnTo>
                    <a:pt x="4142" y="3240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headEnd type="arrow" w="med" len="med"/>
              <a:tailEnd type="arrow" w="med" len="med"/>
            </a:ln>
          </p:spPr>
          <p:txBody>
            <a:bodyPr upright="1"/>
            <a:lstStyle/>
            <a:p>
              <a:endParaRPr lang="en-US"/>
            </a:p>
          </p:txBody>
        </p:sp>
        <p:cxnSp>
          <p:nvCxnSpPr>
            <p:cNvPr id="15" name="Straight Connector 46">
              <a:extLst>
                <a:ext uri="{FF2B5EF4-FFF2-40B4-BE49-F238E27FC236}">
                  <a16:creationId xmlns:a16="http://schemas.microsoft.com/office/drawing/2014/main" id="{57FE0225-BCB1-44CB-920E-6EC4F0138B45}"/>
                </a:ext>
              </a:extLst>
            </p:cNvPr>
            <p:cNvCxnSpPr/>
            <p:nvPr/>
          </p:nvCxnSpPr>
          <p:spPr>
            <a:xfrm>
              <a:off x="6666" y="15006"/>
              <a:ext cx="109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16" name="Straight Connector 47">
              <a:extLst>
                <a:ext uri="{FF2B5EF4-FFF2-40B4-BE49-F238E27FC236}">
                  <a16:creationId xmlns:a16="http://schemas.microsoft.com/office/drawing/2014/main" id="{4AB93D4C-4451-4E68-8659-6E6CC648B668}"/>
                </a:ext>
              </a:extLst>
            </p:cNvPr>
            <p:cNvCxnSpPr/>
            <p:nvPr/>
          </p:nvCxnSpPr>
          <p:spPr>
            <a:xfrm>
              <a:off x="6666" y="12815"/>
              <a:ext cx="109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18" name="Straight Connector 49">
              <a:extLst>
                <a:ext uri="{FF2B5EF4-FFF2-40B4-BE49-F238E27FC236}">
                  <a16:creationId xmlns:a16="http://schemas.microsoft.com/office/drawing/2014/main" id="{FD121E52-833B-4115-84F1-791F304DC16D}"/>
                </a:ext>
              </a:extLst>
            </p:cNvPr>
            <p:cNvCxnSpPr/>
            <p:nvPr/>
          </p:nvCxnSpPr>
          <p:spPr>
            <a:xfrm>
              <a:off x="6662" y="13355"/>
              <a:ext cx="109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19" name="Straight Connector 50">
              <a:extLst>
                <a:ext uri="{FF2B5EF4-FFF2-40B4-BE49-F238E27FC236}">
                  <a16:creationId xmlns:a16="http://schemas.microsoft.com/office/drawing/2014/main" id="{1B58CF33-776B-4AB5-A40D-F6F3BE4ED2B6}"/>
                </a:ext>
              </a:extLst>
            </p:cNvPr>
            <p:cNvCxnSpPr/>
            <p:nvPr/>
          </p:nvCxnSpPr>
          <p:spPr>
            <a:xfrm>
              <a:off x="6662" y="13640"/>
              <a:ext cx="109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0" name="Straight Connector 51">
              <a:extLst>
                <a:ext uri="{FF2B5EF4-FFF2-40B4-BE49-F238E27FC236}">
                  <a16:creationId xmlns:a16="http://schemas.microsoft.com/office/drawing/2014/main" id="{1C4FDD19-965B-4B3E-A2E7-800C8CE941A2}"/>
                </a:ext>
              </a:extLst>
            </p:cNvPr>
            <p:cNvCxnSpPr/>
            <p:nvPr/>
          </p:nvCxnSpPr>
          <p:spPr>
            <a:xfrm>
              <a:off x="6666" y="13956"/>
              <a:ext cx="109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1" name="Straight Connector 52">
              <a:extLst>
                <a:ext uri="{FF2B5EF4-FFF2-40B4-BE49-F238E27FC236}">
                  <a16:creationId xmlns:a16="http://schemas.microsoft.com/office/drawing/2014/main" id="{9152883A-37CA-4AEF-80D9-70DAD9B0ED7B}"/>
                </a:ext>
              </a:extLst>
            </p:cNvPr>
            <p:cNvCxnSpPr/>
            <p:nvPr/>
          </p:nvCxnSpPr>
          <p:spPr>
            <a:xfrm>
              <a:off x="6666" y="14300"/>
              <a:ext cx="109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2" name="Straight Connector 53">
              <a:extLst>
                <a:ext uri="{FF2B5EF4-FFF2-40B4-BE49-F238E27FC236}">
                  <a16:creationId xmlns:a16="http://schemas.microsoft.com/office/drawing/2014/main" id="{A1E6303F-F335-4846-AEB3-8E8A7E0A4402}"/>
                </a:ext>
              </a:extLst>
            </p:cNvPr>
            <p:cNvCxnSpPr/>
            <p:nvPr/>
          </p:nvCxnSpPr>
          <p:spPr>
            <a:xfrm>
              <a:off x="6662" y="14660"/>
              <a:ext cx="109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3" name="Straight Connector 54">
              <a:extLst>
                <a:ext uri="{FF2B5EF4-FFF2-40B4-BE49-F238E27FC236}">
                  <a16:creationId xmlns:a16="http://schemas.microsoft.com/office/drawing/2014/main" id="{15375ADA-3BE3-40A5-9BB5-9753B9E92629}"/>
                </a:ext>
              </a:extLst>
            </p:cNvPr>
            <p:cNvCxnSpPr/>
            <p:nvPr/>
          </p:nvCxnSpPr>
          <p:spPr>
            <a:xfrm>
              <a:off x="6666" y="12216"/>
              <a:ext cx="109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5" name="Straight Connector 56">
              <a:extLst>
                <a:ext uri="{FF2B5EF4-FFF2-40B4-BE49-F238E27FC236}">
                  <a16:creationId xmlns:a16="http://schemas.microsoft.com/office/drawing/2014/main" id="{7AC825EB-179A-49D9-9E2A-56203E15F4CD}"/>
                </a:ext>
              </a:extLst>
            </p:cNvPr>
            <p:cNvCxnSpPr/>
            <p:nvPr/>
          </p:nvCxnSpPr>
          <p:spPr>
            <a:xfrm>
              <a:off x="7128" y="15246"/>
              <a:ext cx="0" cy="18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6" name="Straight Connector 57">
              <a:extLst>
                <a:ext uri="{FF2B5EF4-FFF2-40B4-BE49-F238E27FC236}">
                  <a16:creationId xmlns:a16="http://schemas.microsoft.com/office/drawing/2014/main" id="{DC6493DA-5B72-48CA-B8DB-0D14DE375536}"/>
                </a:ext>
              </a:extLst>
            </p:cNvPr>
            <p:cNvCxnSpPr/>
            <p:nvPr/>
          </p:nvCxnSpPr>
          <p:spPr>
            <a:xfrm>
              <a:off x="7538" y="15246"/>
              <a:ext cx="0" cy="18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7" name="Straight Connector 58">
              <a:extLst>
                <a:ext uri="{FF2B5EF4-FFF2-40B4-BE49-F238E27FC236}">
                  <a16:creationId xmlns:a16="http://schemas.microsoft.com/office/drawing/2014/main" id="{2DE842DF-ECDF-48FE-98CF-14DFCA056A74}"/>
                </a:ext>
              </a:extLst>
            </p:cNvPr>
            <p:cNvCxnSpPr/>
            <p:nvPr/>
          </p:nvCxnSpPr>
          <p:spPr>
            <a:xfrm>
              <a:off x="7944" y="14921"/>
              <a:ext cx="0" cy="18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8" name="Straight Connector 59">
              <a:extLst>
                <a:ext uri="{FF2B5EF4-FFF2-40B4-BE49-F238E27FC236}">
                  <a16:creationId xmlns:a16="http://schemas.microsoft.com/office/drawing/2014/main" id="{B0F7A68F-6734-4957-949B-CC4665A499E8}"/>
                </a:ext>
              </a:extLst>
            </p:cNvPr>
            <p:cNvCxnSpPr/>
            <p:nvPr/>
          </p:nvCxnSpPr>
          <p:spPr>
            <a:xfrm>
              <a:off x="8737" y="14921"/>
              <a:ext cx="0" cy="18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9" name="Straight Connector 60">
              <a:extLst>
                <a:ext uri="{FF2B5EF4-FFF2-40B4-BE49-F238E27FC236}">
                  <a16:creationId xmlns:a16="http://schemas.microsoft.com/office/drawing/2014/main" id="{ACF04199-3ADB-4293-82A4-F08F084B17A3}"/>
                </a:ext>
              </a:extLst>
            </p:cNvPr>
            <p:cNvCxnSpPr/>
            <p:nvPr/>
          </p:nvCxnSpPr>
          <p:spPr>
            <a:xfrm>
              <a:off x="9158" y="14921"/>
              <a:ext cx="0" cy="18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30" name="Straight Connector 61">
              <a:extLst>
                <a:ext uri="{FF2B5EF4-FFF2-40B4-BE49-F238E27FC236}">
                  <a16:creationId xmlns:a16="http://schemas.microsoft.com/office/drawing/2014/main" id="{B80B4DCC-B99D-477E-8B5E-8364CB12FFDE}"/>
                </a:ext>
              </a:extLst>
            </p:cNvPr>
            <p:cNvCxnSpPr/>
            <p:nvPr/>
          </p:nvCxnSpPr>
          <p:spPr>
            <a:xfrm>
              <a:off x="9579" y="14921"/>
              <a:ext cx="0" cy="18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31" name="Straight Connector 62">
              <a:extLst>
                <a:ext uri="{FF2B5EF4-FFF2-40B4-BE49-F238E27FC236}">
                  <a16:creationId xmlns:a16="http://schemas.microsoft.com/office/drawing/2014/main" id="{B5807DE4-6AC3-403A-8447-8242597F2B62}"/>
                </a:ext>
              </a:extLst>
            </p:cNvPr>
            <p:cNvCxnSpPr/>
            <p:nvPr/>
          </p:nvCxnSpPr>
          <p:spPr>
            <a:xfrm>
              <a:off x="8346" y="14921"/>
              <a:ext cx="0" cy="18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sp>
          <p:nvSpPr>
            <p:cNvPr id="32" name="Text Box 63">
              <a:extLst>
                <a:ext uri="{FF2B5EF4-FFF2-40B4-BE49-F238E27FC236}">
                  <a16:creationId xmlns:a16="http://schemas.microsoft.com/office/drawing/2014/main" id="{D5876FDD-9A55-4BCF-B99A-700C052B5801}"/>
                </a:ext>
              </a:extLst>
            </p:cNvPr>
            <p:cNvSpPr txBox="1"/>
            <p:nvPr/>
          </p:nvSpPr>
          <p:spPr>
            <a:xfrm>
              <a:off x="6580" y="15516"/>
              <a:ext cx="4578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upright="1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nl-NL" sz="10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0               1                2             3              4              5            6                7               8           9               10    </a:t>
              </a:r>
              <a:endParaRPr lang="en-US" sz="1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3" name="Text Box 64">
              <a:extLst>
                <a:ext uri="{FF2B5EF4-FFF2-40B4-BE49-F238E27FC236}">
                  <a16:creationId xmlns:a16="http://schemas.microsoft.com/office/drawing/2014/main" id="{F20BA66D-5666-4EFA-9377-BE0FB34C39AA}"/>
                </a:ext>
              </a:extLst>
            </p:cNvPr>
            <p:cNvSpPr txBox="1"/>
            <p:nvPr/>
          </p:nvSpPr>
          <p:spPr>
            <a:xfrm>
              <a:off x="6446" y="12126"/>
              <a:ext cx="361" cy="3239"/>
            </a:xfrm>
            <a:prstGeom prst="rect">
              <a:avLst/>
            </a:prstGeom>
            <a:noFill/>
            <a:ln>
              <a:noFill/>
            </a:ln>
          </p:spPr>
          <p:txBody>
            <a:bodyPr upright="1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nl-NL" sz="10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12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nl-NL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en-US" sz="1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nl-NL" sz="10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 </a:t>
              </a:r>
              <a:endParaRPr lang="en-US" sz="1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nl-NL" sz="10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10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nl-NL" sz="10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en-US" sz="1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nl-NL" sz="10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8</a:t>
              </a:r>
              <a:endParaRPr lang="en-US" sz="1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nl-NL" sz="10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nl-NL" sz="10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7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en-US" sz="1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nl-NL" sz="10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6</a:t>
              </a:r>
              <a:endParaRPr lang="nl-NL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en-US" sz="1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nl-NL" sz="10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4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en-US" sz="1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nl-NL" sz="10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nl-NL" sz="10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2</a:t>
              </a:r>
              <a:endParaRPr lang="en-US" sz="1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nl-NL" sz="10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nl-NL" sz="10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1</a:t>
              </a:r>
              <a:endParaRPr lang="en-US" sz="1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nl-NL" sz="10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 </a:t>
              </a:r>
              <a:endParaRPr lang="en-US" sz="1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34" name="Straight Connector 65">
              <a:extLst>
                <a:ext uri="{FF2B5EF4-FFF2-40B4-BE49-F238E27FC236}">
                  <a16:creationId xmlns:a16="http://schemas.microsoft.com/office/drawing/2014/main" id="{93E4B240-A1FF-4186-95E5-A8618EFDCD01}"/>
                </a:ext>
              </a:extLst>
            </p:cNvPr>
            <p:cNvCxnSpPr/>
            <p:nvPr/>
          </p:nvCxnSpPr>
          <p:spPr>
            <a:xfrm>
              <a:off x="10684" y="14921"/>
              <a:ext cx="0" cy="18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35" name="Straight Connector 66">
              <a:extLst>
                <a:ext uri="{FF2B5EF4-FFF2-40B4-BE49-F238E27FC236}">
                  <a16:creationId xmlns:a16="http://schemas.microsoft.com/office/drawing/2014/main" id="{9B3370A0-6865-415F-A6CB-92245BFDF1A2}"/>
                </a:ext>
              </a:extLst>
            </p:cNvPr>
            <p:cNvCxnSpPr/>
            <p:nvPr/>
          </p:nvCxnSpPr>
          <p:spPr>
            <a:xfrm>
              <a:off x="10338" y="14921"/>
              <a:ext cx="0" cy="18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36" name="Straight Connector 67">
              <a:extLst>
                <a:ext uri="{FF2B5EF4-FFF2-40B4-BE49-F238E27FC236}">
                  <a16:creationId xmlns:a16="http://schemas.microsoft.com/office/drawing/2014/main" id="{1C6E2233-835D-4DB5-9AEB-9F804B4CA6D4}"/>
                </a:ext>
              </a:extLst>
            </p:cNvPr>
            <p:cNvCxnSpPr/>
            <p:nvPr/>
          </p:nvCxnSpPr>
          <p:spPr>
            <a:xfrm>
              <a:off x="9981" y="14921"/>
              <a:ext cx="0" cy="18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37" name="Straight Connector 68">
              <a:extLst>
                <a:ext uri="{FF2B5EF4-FFF2-40B4-BE49-F238E27FC236}">
                  <a16:creationId xmlns:a16="http://schemas.microsoft.com/office/drawing/2014/main" id="{4AFE7E70-F64E-4378-81D5-5C4DD9DF69B7}"/>
                </a:ext>
              </a:extLst>
            </p:cNvPr>
            <p:cNvCxnSpPr/>
            <p:nvPr/>
          </p:nvCxnSpPr>
          <p:spPr>
            <a:xfrm>
              <a:off x="6681" y="14660"/>
              <a:ext cx="1308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38" name="Straight Connector 69">
              <a:extLst>
                <a:ext uri="{FF2B5EF4-FFF2-40B4-BE49-F238E27FC236}">
                  <a16:creationId xmlns:a16="http://schemas.microsoft.com/office/drawing/2014/main" id="{EC2CE795-C780-4A8F-B2DB-69675C59F1A1}"/>
                </a:ext>
              </a:extLst>
            </p:cNvPr>
            <p:cNvCxnSpPr/>
            <p:nvPr/>
          </p:nvCxnSpPr>
          <p:spPr>
            <a:xfrm>
              <a:off x="6711" y="14300"/>
              <a:ext cx="3706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39" name="Straight Connector 70">
              <a:extLst>
                <a:ext uri="{FF2B5EF4-FFF2-40B4-BE49-F238E27FC236}">
                  <a16:creationId xmlns:a16="http://schemas.microsoft.com/office/drawing/2014/main" id="{DCDB517F-62D9-4B4E-9462-C2B314F2B40A}"/>
                </a:ext>
              </a:extLst>
            </p:cNvPr>
            <p:cNvCxnSpPr/>
            <p:nvPr/>
          </p:nvCxnSpPr>
          <p:spPr>
            <a:xfrm>
              <a:off x="6711" y="13956"/>
              <a:ext cx="3270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40" name="Straight Connector 71">
              <a:extLst>
                <a:ext uri="{FF2B5EF4-FFF2-40B4-BE49-F238E27FC236}">
                  <a16:creationId xmlns:a16="http://schemas.microsoft.com/office/drawing/2014/main" id="{DEADA138-C72F-4687-B0CC-F7FA60F6E743}"/>
                </a:ext>
              </a:extLst>
            </p:cNvPr>
            <p:cNvCxnSpPr/>
            <p:nvPr/>
          </p:nvCxnSpPr>
          <p:spPr>
            <a:xfrm>
              <a:off x="6711" y="13640"/>
              <a:ext cx="2834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41" name="Straight Connector 72">
              <a:extLst>
                <a:ext uri="{FF2B5EF4-FFF2-40B4-BE49-F238E27FC236}">
                  <a16:creationId xmlns:a16="http://schemas.microsoft.com/office/drawing/2014/main" id="{BB2064B8-F5ED-4BC3-8DDE-3A77C12E974D}"/>
                </a:ext>
              </a:extLst>
            </p:cNvPr>
            <p:cNvCxnSpPr/>
            <p:nvPr/>
          </p:nvCxnSpPr>
          <p:spPr>
            <a:xfrm>
              <a:off x="6711" y="13355"/>
              <a:ext cx="1635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42" name="Straight Connector 73">
              <a:extLst>
                <a:ext uri="{FF2B5EF4-FFF2-40B4-BE49-F238E27FC236}">
                  <a16:creationId xmlns:a16="http://schemas.microsoft.com/office/drawing/2014/main" id="{BC9B2C1D-14AB-4C38-ADE2-C9A3C41688A5}"/>
                </a:ext>
              </a:extLst>
            </p:cNvPr>
            <p:cNvCxnSpPr/>
            <p:nvPr/>
          </p:nvCxnSpPr>
          <p:spPr>
            <a:xfrm>
              <a:off x="6711" y="12815"/>
              <a:ext cx="1962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43" name="Straight Connector 74">
              <a:extLst>
                <a:ext uri="{FF2B5EF4-FFF2-40B4-BE49-F238E27FC236}">
                  <a16:creationId xmlns:a16="http://schemas.microsoft.com/office/drawing/2014/main" id="{38604247-A977-4F5F-AD79-582430A98500}"/>
                </a:ext>
              </a:extLst>
            </p:cNvPr>
            <p:cNvCxnSpPr/>
            <p:nvPr/>
          </p:nvCxnSpPr>
          <p:spPr>
            <a:xfrm>
              <a:off x="6711" y="12216"/>
              <a:ext cx="2507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44" name="Straight Connector 75">
              <a:extLst>
                <a:ext uri="{FF2B5EF4-FFF2-40B4-BE49-F238E27FC236}">
                  <a16:creationId xmlns:a16="http://schemas.microsoft.com/office/drawing/2014/main" id="{52732CA9-BD4F-461C-9EA5-421624598469}"/>
                </a:ext>
              </a:extLst>
            </p:cNvPr>
            <p:cNvCxnSpPr/>
            <p:nvPr/>
          </p:nvCxnSpPr>
          <p:spPr>
            <a:xfrm>
              <a:off x="7940" y="14615"/>
              <a:ext cx="0" cy="720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45" name="Straight Connector 76">
              <a:extLst>
                <a:ext uri="{FF2B5EF4-FFF2-40B4-BE49-F238E27FC236}">
                  <a16:creationId xmlns:a16="http://schemas.microsoft.com/office/drawing/2014/main" id="{BF2D7381-5905-41DE-9778-D71C9A77B988}"/>
                </a:ext>
              </a:extLst>
            </p:cNvPr>
            <p:cNvCxnSpPr/>
            <p:nvPr/>
          </p:nvCxnSpPr>
          <p:spPr>
            <a:xfrm>
              <a:off x="8346" y="13355"/>
              <a:ext cx="0" cy="1980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46" name="Straight Connector 77">
              <a:extLst>
                <a:ext uri="{FF2B5EF4-FFF2-40B4-BE49-F238E27FC236}">
                  <a16:creationId xmlns:a16="http://schemas.microsoft.com/office/drawing/2014/main" id="{C3C2DDF8-5B9E-452B-AC07-CE4755EA4C41}"/>
                </a:ext>
              </a:extLst>
            </p:cNvPr>
            <p:cNvCxnSpPr/>
            <p:nvPr/>
          </p:nvCxnSpPr>
          <p:spPr>
            <a:xfrm>
              <a:off x="8733" y="12815"/>
              <a:ext cx="0" cy="2520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47" name="Straight Connector 78">
              <a:extLst>
                <a:ext uri="{FF2B5EF4-FFF2-40B4-BE49-F238E27FC236}">
                  <a16:creationId xmlns:a16="http://schemas.microsoft.com/office/drawing/2014/main" id="{83BDBFCE-4DE7-4CE2-8900-2E49F662187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4" y="12216"/>
              <a:ext cx="63" cy="3120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48" name="Straight Connector 79">
              <a:extLst>
                <a:ext uri="{FF2B5EF4-FFF2-40B4-BE49-F238E27FC236}">
                  <a16:creationId xmlns:a16="http://schemas.microsoft.com/office/drawing/2014/main" id="{FFCB7A42-99FA-427C-8F32-A4C676F40F5E}"/>
                </a:ext>
              </a:extLst>
            </p:cNvPr>
            <p:cNvCxnSpPr/>
            <p:nvPr/>
          </p:nvCxnSpPr>
          <p:spPr>
            <a:xfrm>
              <a:off x="9560" y="13595"/>
              <a:ext cx="0" cy="1800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49" name="Straight Connector 80">
              <a:extLst>
                <a:ext uri="{FF2B5EF4-FFF2-40B4-BE49-F238E27FC236}">
                  <a16:creationId xmlns:a16="http://schemas.microsoft.com/office/drawing/2014/main" id="{7AA1B254-0699-4C4A-8BA0-E9834F5AA236}"/>
                </a:ext>
              </a:extLst>
            </p:cNvPr>
            <p:cNvCxnSpPr/>
            <p:nvPr/>
          </p:nvCxnSpPr>
          <p:spPr>
            <a:xfrm>
              <a:off x="10323" y="14270"/>
              <a:ext cx="0" cy="1080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50" name="Straight Connector 81">
              <a:extLst>
                <a:ext uri="{FF2B5EF4-FFF2-40B4-BE49-F238E27FC236}">
                  <a16:creationId xmlns:a16="http://schemas.microsoft.com/office/drawing/2014/main" id="{EFC9CBA4-92E3-4BEB-9190-9E74BC2CA231}"/>
                </a:ext>
              </a:extLst>
            </p:cNvPr>
            <p:cNvCxnSpPr/>
            <p:nvPr/>
          </p:nvCxnSpPr>
          <p:spPr>
            <a:xfrm>
              <a:off x="9966" y="13911"/>
              <a:ext cx="0" cy="1440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51" name="Straight Connector 82">
              <a:extLst>
                <a:ext uri="{FF2B5EF4-FFF2-40B4-BE49-F238E27FC236}">
                  <a16:creationId xmlns:a16="http://schemas.microsoft.com/office/drawing/2014/main" id="{C74DF62F-62DC-4A6E-A144-FAF3DD9F1BC5}"/>
                </a:ext>
              </a:extLst>
            </p:cNvPr>
            <p:cNvCxnSpPr/>
            <p:nvPr/>
          </p:nvCxnSpPr>
          <p:spPr>
            <a:xfrm>
              <a:off x="6696" y="15006"/>
              <a:ext cx="4033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cxnSp>
        <p:cxnSp>
          <p:nvCxnSpPr>
            <p:cNvPr id="52" name="Straight Connector 83">
              <a:extLst>
                <a:ext uri="{FF2B5EF4-FFF2-40B4-BE49-F238E27FC236}">
                  <a16:creationId xmlns:a16="http://schemas.microsoft.com/office/drawing/2014/main" id="{CCA6B5E7-499B-4211-AA55-C67B78ACA86E}"/>
                </a:ext>
              </a:extLst>
            </p:cNvPr>
            <p:cNvCxnSpPr/>
            <p:nvPr/>
          </p:nvCxnSpPr>
          <p:spPr>
            <a:xfrm>
              <a:off x="10680" y="14991"/>
              <a:ext cx="0" cy="360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88134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B609B11-30E0-46B3-9509-ED121171A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11.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“</a:t>
            </a:r>
            <a:r>
              <a:rPr lang="en-US" dirty="0" err="1"/>
              <a:t>Tần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”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ở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6, </a:t>
            </a:r>
            <a:r>
              <a:rPr lang="en-US" dirty="0" err="1"/>
              <a:t>hãy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đồ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thẳng</a:t>
            </a:r>
            <a:endParaRPr lang="en-US" dirty="0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6A9416AB-178A-44A3-83C3-B9691399E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859" y="2087193"/>
            <a:ext cx="4604890" cy="22118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10540" algn="l"/>
              </a:tabLst>
            </a:pPr>
            <a:r>
              <a:rPr lang="nl-NL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Các bước vẽ biểu đồ đoạn thẳng</a:t>
            </a:r>
            <a:endParaRPr lang="en-US" sz="24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lvl="1">
              <a:spcBef>
                <a:spcPts val="0"/>
              </a:spcBef>
              <a:tabLst>
                <a:tab pos="510540" algn="l"/>
              </a:tabLst>
            </a:pPr>
            <a:r>
              <a:rPr lang="nl-NL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Dựng hệ trục toạ độ</a:t>
            </a:r>
            <a:endParaRPr lang="en-US" sz="1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lvl="1">
              <a:spcBef>
                <a:spcPts val="0"/>
              </a:spcBef>
              <a:tabLst>
                <a:tab pos="510540" algn="l"/>
              </a:tabLst>
            </a:pPr>
            <a:r>
              <a:rPr lang="nl-NL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Vẽ các điểm có các toạ độ đã cho trong bảng.</a:t>
            </a:r>
            <a:endParaRPr lang="en-US" sz="1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lvl="1">
              <a:spcBef>
                <a:spcPts val="0"/>
              </a:spcBef>
              <a:tabLst>
                <a:tab pos="510540" algn="l"/>
              </a:tabLst>
            </a:pPr>
            <a:r>
              <a:rPr lang="nl-NL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Vẽ các đoạn thẳng</a:t>
            </a:r>
            <a:endParaRPr lang="en-US" dirty="0"/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5233249D-CD39-4E0B-A4A0-20F095FC629E}"/>
              </a:ext>
            </a:extLst>
          </p:cNvPr>
          <p:cNvGrpSpPr>
            <a:grpSpLocks/>
          </p:cNvGrpSpPr>
          <p:nvPr/>
        </p:nvGrpSpPr>
        <p:grpSpPr bwMode="auto">
          <a:xfrm>
            <a:off x="5936566" y="2597370"/>
            <a:ext cx="4962892" cy="2880115"/>
            <a:chOff x="5814" y="3151"/>
            <a:chExt cx="4487" cy="3289"/>
          </a:xfrm>
        </p:grpSpPr>
        <p:sp>
          <p:nvSpPr>
            <p:cNvPr id="5" name="Line 3">
              <a:extLst>
                <a:ext uri="{FF2B5EF4-FFF2-40B4-BE49-F238E27FC236}">
                  <a16:creationId xmlns:a16="http://schemas.microsoft.com/office/drawing/2014/main" id="{DF7FFFEA-61AE-4409-8DF3-1046C9A3CD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94" y="3214"/>
              <a:ext cx="1" cy="31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4">
              <a:extLst>
                <a:ext uri="{FF2B5EF4-FFF2-40B4-BE49-F238E27FC236}">
                  <a16:creationId xmlns:a16="http://schemas.microsoft.com/office/drawing/2014/main" id="{D54EB8DE-A4DD-4770-8B7C-9AFDDB30CD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99" y="6130"/>
              <a:ext cx="408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5">
              <a:extLst>
                <a:ext uri="{FF2B5EF4-FFF2-40B4-BE49-F238E27FC236}">
                  <a16:creationId xmlns:a16="http://schemas.microsoft.com/office/drawing/2014/main" id="{04B6A873-33BA-4498-8C7C-01494CC117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90" y="5547"/>
              <a:ext cx="1" cy="58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6">
              <a:extLst>
                <a:ext uri="{FF2B5EF4-FFF2-40B4-BE49-F238E27FC236}">
                  <a16:creationId xmlns:a16="http://schemas.microsoft.com/office/drawing/2014/main" id="{93BDC618-3C47-46DD-9BCE-02B8C722A8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60" y="4769"/>
              <a:ext cx="1" cy="13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7">
              <a:extLst>
                <a:ext uri="{FF2B5EF4-FFF2-40B4-BE49-F238E27FC236}">
                  <a16:creationId xmlns:a16="http://schemas.microsoft.com/office/drawing/2014/main" id="{8A3D6AE0-C1AD-4B0A-BA06-45B00804DA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843" y="3408"/>
              <a:ext cx="1" cy="27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2429CF50-08D0-449C-B7C4-7CC0FDF6C0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426" y="4575"/>
              <a:ext cx="1" cy="15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9">
              <a:extLst>
                <a:ext uri="{FF2B5EF4-FFF2-40B4-BE49-F238E27FC236}">
                  <a16:creationId xmlns:a16="http://schemas.microsoft.com/office/drawing/2014/main" id="{5541CF02-C6EE-4BDC-9E08-FD9246B659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009" y="5547"/>
              <a:ext cx="0" cy="58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E5B513D2-B839-4024-82F5-6F781E403E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94" y="5547"/>
              <a:ext cx="29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1">
              <a:extLst>
                <a:ext uri="{FF2B5EF4-FFF2-40B4-BE49-F238E27FC236}">
                  <a16:creationId xmlns:a16="http://schemas.microsoft.com/office/drawing/2014/main" id="{CA300621-F657-48A9-B0A1-042E3A52D7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094" y="4769"/>
              <a:ext cx="116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2">
              <a:extLst>
                <a:ext uri="{FF2B5EF4-FFF2-40B4-BE49-F238E27FC236}">
                  <a16:creationId xmlns:a16="http://schemas.microsoft.com/office/drawing/2014/main" id="{FA16AB24-B053-49D4-A50D-EC8063C0A7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094" y="3408"/>
              <a:ext cx="174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3">
              <a:extLst>
                <a:ext uri="{FF2B5EF4-FFF2-40B4-BE49-F238E27FC236}">
                  <a16:creationId xmlns:a16="http://schemas.microsoft.com/office/drawing/2014/main" id="{2498450B-E5AD-4E56-8B67-104336ECC3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94" y="4575"/>
              <a:ext cx="23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aphicFrame>
          <p:nvGraphicFramePr>
            <p:cNvPr id="16" name="Đối tượng 15">
              <a:extLst>
                <a:ext uri="{FF2B5EF4-FFF2-40B4-BE49-F238E27FC236}">
                  <a16:creationId xmlns:a16="http://schemas.microsoft.com/office/drawing/2014/main" id="{12D74D4C-3212-4F52-B227-7F5F0DA8641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814" y="3151"/>
            <a:ext cx="211" cy="2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3" r:id="rId3" imgW="126725" imgH="126725" progId="">
                    <p:embed/>
                  </p:oleObj>
                </mc:Choice>
                <mc:Fallback>
                  <p:oleObj r:id="rId3" imgW="126725" imgH="126725" progId="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14" y="3151"/>
                          <a:ext cx="211" cy="21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Đối tượng 16">
              <a:extLst>
                <a:ext uri="{FF2B5EF4-FFF2-40B4-BE49-F238E27FC236}">
                  <a16:creationId xmlns:a16="http://schemas.microsoft.com/office/drawing/2014/main" id="{3817FE29-DA78-49BA-8526-204A4FCE93B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090" y="6067"/>
            <a:ext cx="211" cy="2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4" r:id="rId5" imgW="126725" imgH="126725" progId="">
                    <p:embed/>
                  </p:oleObj>
                </mc:Choice>
                <mc:Fallback>
                  <p:oleObj r:id="rId5" imgW="126725" imgH="126725" progId="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90" y="6067"/>
                          <a:ext cx="211" cy="21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Đối tượng 17">
              <a:extLst>
                <a:ext uri="{FF2B5EF4-FFF2-40B4-BE49-F238E27FC236}">
                  <a16:creationId xmlns:a16="http://schemas.microsoft.com/office/drawing/2014/main" id="{230D911E-8A80-4E08-829B-24435D4CB3F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814" y="5419"/>
            <a:ext cx="212" cy="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5" r:id="rId7" imgW="126725" imgH="164742" progId="">
                    <p:embed/>
                  </p:oleObj>
                </mc:Choice>
                <mc:Fallback>
                  <p:oleObj r:id="rId7" imgW="126725" imgH="164742" progId="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14" y="5419"/>
                          <a:ext cx="212" cy="2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Đối tượng 18">
              <a:extLst>
                <a:ext uri="{FF2B5EF4-FFF2-40B4-BE49-F238E27FC236}">
                  <a16:creationId xmlns:a16="http://schemas.microsoft.com/office/drawing/2014/main" id="{9C83AF02-88B6-4EBA-A4FF-6F9ECE96E6B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814" y="4642"/>
            <a:ext cx="212" cy="2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6" r:id="rId9" imgW="126725" imgH="164742" progId="">
                    <p:embed/>
                  </p:oleObj>
                </mc:Choice>
                <mc:Fallback>
                  <p:oleObj r:id="rId9" imgW="126725" imgH="164742" progId="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14" y="4642"/>
                          <a:ext cx="212" cy="27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Đối tượng 19">
              <a:extLst>
                <a:ext uri="{FF2B5EF4-FFF2-40B4-BE49-F238E27FC236}">
                  <a16:creationId xmlns:a16="http://schemas.microsoft.com/office/drawing/2014/main" id="{2C618F3B-DB5A-4EB6-8379-CB470EFB1D4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846" y="4447"/>
            <a:ext cx="190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7" r:id="rId11" imgW="114102" imgH="152136" progId="">
                    <p:embed/>
                  </p:oleObj>
                </mc:Choice>
                <mc:Fallback>
                  <p:oleObj r:id="rId11" imgW="114102" imgH="152136" progId="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46" y="4447"/>
                          <a:ext cx="190" cy="25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Đối tượng 20">
              <a:extLst>
                <a:ext uri="{FF2B5EF4-FFF2-40B4-BE49-F238E27FC236}">
                  <a16:creationId xmlns:a16="http://schemas.microsoft.com/office/drawing/2014/main" id="{00704B01-C0FE-4615-9925-F9E58176DAC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814" y="3328"/>
            <a:ext cx="316" cy="2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8" r:id="rId13" imgW="190252" imgH="164885" progId="">
                    <p:embed/>
                  </p:oleObj>
                </mc:Choice>
                <mc:Fallback>
                  <p:oleObj r:id="rId13" imgW="190252" imgH="164885" progId="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14" y="3328"/>
                          <a:ext cx="316" cy="27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Đối tượng 21">
              <a:extLst>
                <a:ext uri="{FF2B5EF4-FFF2-40B4-BE49-F238E27FC236}">
                  <a16:creationId xmlns:a16="http://schemas.microsoft.com/office/drawing/2014/main" id="{7E3666D1-1D4D-4D11-A1A0-B6882BAC73D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910" y="6127"/>
            <a:ext cx="176" cy="2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9" r:id="rId15" imgW="114102" imgH="164814" progId="">
                    <p:embed/>
                  </p:oleObj>
                </mc:Choice>
                <mc:Fallback>
                  <p:oleObj r:id="rId15" imgW="114102" imgH="164814" progId="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10" y="6127"/>
                          <a:ext cx="176" cy="2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Đối tượng 22">
              <a:extLst>
                <a:ext uri="{FF2B5EF4-FFF2-40B4-BE49-F238E27FC236}">
                  <a16:creationId xmlns:a16="http://schemas.microsoft.com/office/drawing/2014/main" id="{9DD9A5D6-FCB8-45B9-AB8B-089F043F8AB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139" y="6171"/>
            <a:ext cx="156" cy="2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0" r:id="rId17" imgW="101468" imgH="164885" progId="">
                    <p:embed/>
                  </p:oleObj>
                </mc:Choice>
                <mc:Fallback>
                  <p:oleObj r:id="rId17" imgW="101468" imgH="164885" progId="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39" y="6171"/>
                          <a:ext cx="156" cy="2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Đối tượng 23">
              <a:extLst>
                <a:ext uri="{FF2B5EF4-FFF2-40B4-BE49-F238E27FC236}">
                  <a16:creationId xmlns:a16="http://schemas.microsoft.com/office/drawing/2014/main" id="{41E57573-4DFB-40ED-8E67-23FF3F3B3A1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769" y="6186"/>
            <a:ext cx="196" cy="2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1" r:id="rId19" imgW="126725" imgH="164742" progId="">
                    <p:embed/>
                  </p:oleObj>
                </mc:Choice>
                <mc:Fallback>
                  <p:oleObj r:id="rId19" imgW="126725" imgH="164742" progId="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69" y="6186"/>
                          <a:ext cx="196" cy="2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" name="Đối tượng 24">
              <a:extLst>
                <a:ext uri="{FF2B5EF4-FFF2-40B4-BE49-F238E27FC236}">
                  <a16:creationId xmlns:a16="http://schemas.microsoft.com/office/drawing/2014/main" id="{D0F0E7E7-457F-4587-80BA-9AD2D4C45AC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369" y="6171"/>
            <a:ext cx="176" cy="2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2" r:id="rId20" imgW="114102" imgH="164814" progId="">
                    <p:embed/>
                  </p:oleObj>
                </mc:Choice>
                <mc:Fallback>
                  <p:oleObj r:id="rId20" imgW="114102" imgH="164814" progId="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69" y="6171"/>
                          <a:ext cx="176" cy="2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" name="Đối tượng 25">
              <a:extLst>
                <a:ext uri="{FF2B5EF4-FFF2-40B4-BE49-F238E27FC236}">
                  <a16:creationId xmlns:a16="http://schemas.microsoft.com/office/drawing/2014/main" id="{9009B412-1A67-4327-8C1B-681A7EEA68E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909" y="6171"/>
            <a:ext cx="196" cy="2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3" r:id="rId22" imgW="126725" imgH="164742" progId="">
                    <p:embed/>
                  </p:oleObj>
                </mc:Choice>
                <mc:Fallback>
                  <p:oleObj r:id="rId22" imgW="126725" imgH="164742" progId="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09" y="6171"/>
                          <a:ext cx="196" cy="2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95017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 descr="Ảnh có chứa bàn&#10;&#10;Mô tả được tạo tự động">
            <a:extLst>
              <a:ext uri="{FF2B5EF4-FFF2-40B4-BE49-F238E27FC236}">
                <a16:creationId xmlns:a16="http://schemas.microsoft.com/office/drawing/2014/main" id="{9F54A902-3888-45AB-A82D-D4E320C79F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186906" cy="2130855"/>
          </a:xfrm>
          <a:prstGeom prst="rect">
            <a:avLst/>
          </a:prstGeom>
        </p:spPr>
      </p:pic>
      <p:graphicFrame>
        <p:nvGraphicFramePr>
          <p:cNvPr id="6" name="Bảng 5">
            <a:extLst>
              <a:ext uri="{FF2B5EF4-FFF2-40B4-BE49-F238E27FC236}">
                <a16:creationId xmlns:a16="http://schemas.microsoft.com/office/drawing/2014/main" id="{98199ACF-C080-40FD-80E6-E3A2621C6B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029002"/>
              </p:ext>
            </p:extLst>
          </p:nvPr>
        </p:nvGraphicFramePr>
        <p:xfrm>
          <a:off x="616815" y="2949677"/>
          <a:ext cx="9087131" cy="731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3511">
                  <a:extLst>
                    <a:ext uri="{9D8B030D-6E8A-4147-A177-3AD203B41FA5}">
                      <a16:colId xmlns:a16="http://schemas.microsoft.com/office/drawing/2014/main" val="401118495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4272045353"/>
                    </a:ext>
                  </a:extLst>
                </a:gridCol>
                <a:gridCol w="745588">
                  <a:extLst>
                    <a:ext uri="{9D8B030D-6E8A-4147-A177-3AD203B41FA5}">
                      <a16:colId xmlns:a16="http://schemas.microsoft.com/office/drawing/2014/main" val="2482152203"/>
                    </a:ext>
                  </a:extLst>
                </a:gridCol>
                <a:gridCol w="886264">
                  <a:extLst>
                    <a:ext uri="{9D8B030D-6E8A-4147-A177-3AD203B41FA5}">
                      <a16:colId xmlns:a16="http://schemas.microsoft.com/office/drawing/2014/main" val="4154526504"/>
                    </a:ext>
                  </a:extLst>
                </a:gridCol>
                <a:gridCol w="886265">
                  <a:extLst>
                    <a:ext uri="{9D8B030D-6E8A-4147-A177-3AD203B41FA5}">
                      <a16:colId xmlns:a16="http://schemas.microsoft.com/office/drawing/2014/main" val="2905872033"/>
                    </a:ext>
                  </a:extLst>
                </a:gridCol>
                <a:gridCol w="872197">
                  <a:extLst>
                    <a:ext uri="{9D8B030D-6E8A-4147-A177-3AD203B41FA5}">
                      <a16:colId xmlns:a16="http://schemas.microsoft.com/office/drawing/2014/main" val="2061718488"/>
                    </a:ext>
                  </a:extLst>
                </a:gridCol>
                <a:gridCol w="858129">
                  <a:extLst>
                    <a:ext uri="{9D8B030D-6E8A-4147-A177-3AD203B41FA5}">
                      <a16:colId xmlns:a16="http://schemas.microsoft.com/office/drawing/2014/main" val="3517217985"/>
                    </a:ext>
                  </a:extLst>
                </a:gridCol>
                <a:gridCol w="1012874">
                  <a:extLst>
                    <a:ext uri="{9D8B030D-6E8A-4147-A177-3AD203B41FA5}">
                      <a16:colId xmlns:a16="http://schemas.microsoft.com/office/drawing/2014/main" val="3711109512"/>
                    </a:ext>
                  </a:extLst>
                </a:gridCol>
                <a:gridCol w="942535">
                  <a:extLst>
                    <a:ext uri="{9D8B030D-6E8A-4147-A177-3AD203B41FA5}">
                      <a16:colId xmlns:a16="http://schemas.microsoft.com/office/drawing/2014/main" val="1085205459"/>
                    </a:ext>
                  </a:extLst>
                </a:gridCol>
                <a:gridCol w="1038248">
                  <a:extLst>
                    <a:ext uri="{9D8B030D-6E8A-4147-A177-3AD203B41FA5}">
                      <a16:colId xmlns:a16="http://schemas.microsoft.com/office/drawing/2014/main" val="2171723637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2290" algn="l"/>
                          <a:tab pos="1063625" algn="l"/>
                        </a:tabLst>
                      </a:pPr>
                      <a:r>
                        <a:rPr lang="nl-NL" sz="1800">
                          <a:effectLst/>
                        </a:rPr>
                        <a:t>Giá trị (x)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2290" algn="l"/>
                          <a:tab pos="1063625" algn="l"/>
                        </a:tabLst>
                      </a:pPr>
                      <a:r>
                        <a:rPr lang="nl-NL" sz="1800">
                          <a:effectLst/>
                        </a:rPr>
                        <a:t>17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2290" algn="l"/>
                          <a:tab pos="1063625" algn="l"/>
                        </a:tabLst>
                      </a:pPr>
                      <a:r>
                        <a:rPr lang="nl-NL" sz="1800">
                          <a:effectLst/>
                        </a:rPr>
                        <a:t>18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2290" algn="l"/>
                          <a:tab pos="1063625" algn="l"/>
                        </a:tabLst>
                      </a:pPr>
                      <a:r>
                        <a:rPr lang="nl-NL" sz="1800">
                          <a:effectLst/>
                        </a:rPr>
                        <a:t>20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2290" algn="l"/>
                          <a:tab pos="1063625" algn="l"/>
                        </a:tabLst>
                      </a:pPr>
                      <a:r>
                        <a:rPr lang="nl-NL" sz="1800">
                          <a:effectLst/>
                        </a:rPr>
                        <a:t>25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2290" algn="l"/>
                          <a:tab pos="1063625" algn="l"/>
                        </a:tabLst>
                      </a:pPr>
                      <a:r>
                        <a:rPr lang="nl-NL" sz="1800">
                          <a:effectLst/>
                        </a:rPr>
                        <a:t>28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2290" algn="l"/>
                          <a:tab pos="1063625" algn="l"/>
                        </a:tabLst>
                      </a:pPr>
                      <a:r>
                        <a:rPr lang="nl-NL" sz="1800" dirty="0">
                          <a:effectLst/>
                        </a:rPr>
                        <a:t>30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2290" algn="l"/>
                          <a:tab pos="1063625" algn="l"/>
                        </a:tabLst>
                      </a:pPr>
                      <a:r>
                        <a:rPr lang="nl-NL" sz="1800">
                          <a:effectLst/>
                        </a:rPr>
                        <a:t>31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2290" algn="l"/>
                          <a:tab pos="1063625" algn="l"/>
                        </a:tabLst>
                      </a:pPr>
                      <a:r>
                        <a:rPr lang="nl-NL" sz="1800">
                          <a:effectLst/>
                        </a:rPr>
                        <a:t>32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2290" algn="l"/>
                          <a:tab pos="1063625" algn="l"/>
                        </a:tabLst>
                      </a:pPr>
                      <a:r>
                        <a:rPr lang="nl-NL" sz="1800" spc="-3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729537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2290" algn="l"/>
                          <a:tab pos="1063625" algn="l"/>
                        </a:tabLst>
                      </a:pPr>
                      <a:r>
                        <a:rPr lang="nl-NL" sz="1800">
                          <a:effectLst/>
                        </a:rPr>
                        <a:t>Tần số (n)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2290" algn="l"/>
                          <a:tab pos="1063625" algn="l"/>
                        </a:tabLst>
                      </a:pPr>
                      <a:r>
                        <a:rPr lang="nl-NL" sz="18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2290" algn="l"/>
                          <a:tab pos="1063625" algn="l"/>
                        </a:tabLst>
                      </a:pPr>
                      <a:r>
                        <a:rPr lang="nl-NL" sz="18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2290" algn="l"/>
                          <a:tab pos="1063625" algn="l"/>
                        </a:tabLst>
                      </a:pPr>
                      <a:r>
                        <a:rPr lang="nl-NL" sz="18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2290" algn="l"/>
                          <a:tab pos="1063625" algn="l"/>
                        </a:tabLst>
                      </a:pPr>
                      <a:r>
                        <a:rPr lang="nl-NL" sz="18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2290" algn="l"/>
                          <a:tab pos="1063625" algn="l"/>
                        </a:tabLst>
                      </a:pPr>
                      <a:r>
                        <a:rPr lang="nl-NL" sz="18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2290" algn="l"/>
                          <a:tab pos="1063625" algn="l"/>
                        </a:tabLst>
                      </a:pPr>
                      <a:r>
                        <a:rPr lang="nl-NL" sz="18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2290" algn="l"/>
                          <a:tab pos="1063625" algn="l"/>
                        </a:tabLst>
                      </a:pPr>
                      <a:r>
                        <a:rPr lang="nl-NL" sz="18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2290" algn="l"/>
                          <a:tab pos="1063625" algn="l"/>
                        </a:tabLst>
                      </a:pPr>
                      <a:r>
                        <a:rPr lang="nl-NL" sz="18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2290" algn="l"/>
                          <a:tab pos="1063625" algn="l"/>
                        </a:tabLst>
                      </a:pPr>
                      <a:r>
                        <a:rPr lang="nl-NL" sz="1800" dirty="0">
                          <a:effectLst/>
                        </a:rPr>
                        <a:t>N = 12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5444578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9EA7F0A7-80FE-4BBC-98E9-2E6C307E1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967" y="2533034"/>
            <a:ext cx="22744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42925" algn="l"/>
                <a:tab pos="1063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42925" algn="l"/>
                <a:tab pos="1063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42925" algn="l"/>
                <a:tab pos="1063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42925" algn="l"/>
                <a:tab pos="1063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42925" algn="l"/>
                <a:tab pos="1063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42925" algn="l"/>
                <a:tab pos="1063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42925" algn="l"/>
                <a:tab pos="1063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42925" algn="l"/>
                <a:tab pos="1063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42925" algn="l"/>
                <a:tab pos="1063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2925" algn="l"/>
                <a:tab pos="1063625" algn="l"/>
              </a:tabLst>
            </a:pPr>
            <a:r>
              <a:rPr kumimoji="0" lang="nl-NL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a) Lập bảng tần số</a:t>
            </a:r>
            <a:r>
              <a:rPr kumimoji="0" lang="nl-NL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</a:t>
            </a:r>
            <a:endParaRPr kumimoji="0" lang="en-US" altLang="zh-CN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E6273C78-8F6F-4AAB-80AC-0A48B6A4F748}"/>
              </a:ext>
            </a:extLst>
          </p:cNvPr>
          <p:cNvSpPr txBox="1"/>
          <p:nvPr/>
        </p:nvSpPr>
        <p:spPr>
          <a:xfrm>
            <a:off x="510967" y="3759286"/>
            <a:ext cx="60983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2925" algn="l"/>
                <a:tab pos="1063625" algn="l"/>
              </a:tabLst>
            </a:pPr>
            <a:r>
              <a:rPr kumimoji="0" lang="nl-NL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b) Biểu diễn bằng biểu đồ đoạn thẳng:</a:t>
            </a:r>
            <a:endParaRPr kumimoji="0" lang="nl-NL" altLang="zh-C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0" name="Group 381">
            <a:extLst>
              <a:ext uri="{FF2B5EF4-FFF2-40B4-BE49-F238E27FC236}">
                <a16:creationId xmlns:a16="http://schemas.microsoft.com/office/drawing/2014/main" id="{DC99FE24-5425-4D03-849B-746F54BAF63A}"/>
              </a:ext>
            </a:extLst>
          </p:cNvPr>
          <p:cNvGrpSpPr/>
          <p:nvPr/>
        </p:nvGrpSpPr>
        <p:grpSpPr>
          <a:xfrm>
            <a:off x="5160380" y="3723776"/>
            <a:ext cx="5962322" cy="3009225"/>
            <a:chOff x="6343" y="12725"/>
            <a:chExt cx="4619" cy="1753"/>
          </a:xfrm>
        </p:grpSpPr>
        <p:sp>
          <p:nvSpPr>
            <p:cNvPr id="11" name="Rectangles 353">
              <a:extLst>
                <a:ext uri="{FF2B5EF4-FFF2-40B4-BE49-F238E27FC236}">
                  <a16:creationId xmlns:a16="http://schemas.microsoft.com/office/drawing/2014/main" id="{285B47B7-40F9-4DC0-ABC0-120B566FC348}"/>
                </a:ext>
              </a:extLst>
            </p:cNvPr>
            <p:cNvSpPr/>
            <p:nvPr/>
          </p:nvSpPr>
          <p:spPr>
            <a:xfrm>
              <a:off x="6386" y="14220"/>
              <a:ext cx="4576" cy="258"/>
            </a:xfrm>
            <a:prstGeom prst="rect">
              <a:avLst/>
            </a:prstGeom>
            <a:noFill/>
            <a:ln>
              <a:noFill/>
            </a:ln>
          </p:spPr>
          <p:txBody>
            <a:bodyPr upright="1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nl-NL" sz="10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0                                                  10                           1718    20                  25        28 30 3132  x</a:t>
              </a:r>
              <a:endParaRPr lang="en-US" sz="1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2" name="Rectangles 354">
              <a:extLst>
                <a:ext uri="{FF2B5EF4-FFF2-40B4-BE49-F238E27FC236}">
                  <a16:creationId xmlns:a16="http://schemas.microsoft.com/office/drawing/2014/main" id="{FD4D41D4-8F01-491D-9302-99CD24AD1C47}"/>
                </a:ext>
              </a:extLst>
            </p:cNvPr>
            <p:cNvSpPr/>
            <p:nvPr/>
          </p:nvSpPr>
          <p:spPr>
            <a:xfrm>
              <a:off x="6343" y="12725"/>
              <a:ext cx="566" cy="1545"/>
            </a:xfrm>
            <a:prstGeom prst="rect">
              <a:avLst/>
            </a:prstGeom>
            <a:noFill/>
            <a:ln>
              <a:noFill/>
            </a:ln>
          </p:spPr>
          <p:txBody>
            <a:bodyPr upright="1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nl-NL" sz="10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   n</a:t>
              </a:r>
              <a:endParaRPr lang="en-US" sz="1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nl-NL" sz="10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  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nl-NL" sz="10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nl-NL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nl-NL" sz="10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nl-NL" sz="10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3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en-US" sz="10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nl-NL" sz="10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nl-NL" sz="1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nl-NL" sz="10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2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en-US" sz="1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nl-NL" sz="10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nl-NL" sz="10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1</a:t>
              </a:r>
              <a:endParaRPr lang="en-US" sz="1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13" name="Group 380">
              <a:extLst>
                <a:ext uri="{FF2B5EF4-FFF2-40B4-BE49-F238E27FC236}">
                  <a16:creationId xmlns:a16="http://schemas.microsoft.com/office/drawing/2014/main" id="{7BDF1F6E-E2FC-4CD8-92E9-9512D3C7ACCB}"/>
                </a:ext>
              </a:extLst>
            </p:cNvPr>
            <p:cNvGrpSpPr/>
            <p:nvPr/>
          </p:nvGrpSpPr>
          <p:grpSpPr>
            <a:xfrm>
              <a:off x="6627" y="12757"/>
              <a:ext cx="3773" cy="1558"/>
              <a:chOff x="6627" y="12757"/>
              <a:chExt cx="3773" cy="1558"/>
            </a:xfrm>
          </p:grpSpPr>
          <p:cxnSp>
            <p:nvCxnSpPr>
              <p:cNvPr id="14" name="Straight Connector 355">
                <a:extLst>
                  <a:ext uri="{FF2B5EF4-FFF2-40B4-BE49-F238E27FC236}">
                    <a16:creationId xmlns:a16="http://schemas.microsoft.com/office/drawing/2014/main" id="{E5E91D68-FD07-4FA9-9145-3F89C78FA523}"/>
                  </a:ext>
                </a:extLst>
              </p:cNvPr>
              <p:cNvCxnSpPr/>
              <p:nvPr/>
            </p:nvCxnSpPr>
            <p:spPr>
              <a:xfrm>
                <a:off x="6705" y="12757"/>
                <a:ext cx="0" cy="1452"/>
              </a:xfrm>
              <a:prstGeom prst="line">
                <a:avLst/>
              </a:prstGeom>
              <a:ln w="12700" cap="flat" cmpd="sng">
                <a:solidFill>
                  <a:srgbClr val="000000"/>
                </a:solidFill>
                <a:prstDash val="solid"/>
                <a:headEnd type="triangle" w="med" len="med"/>
                <a:tailEnd type="none" w="med" len="med"/>
              </a:ln>
            </p:spPr>
          </p:cxnSp>
          <p:cxnSp>
            <p:nvCxnSpPr>
              <p:cNvPr id="15" name="Straight Connector 356">
                <a:extLst>
                  <a:ext uri="{FF2B5EF4-FFF2-40B4-BE49-F238E27FC236}">
                    <a16:creationId xmlns:a16="http://schemas.microsoft.com/office/drawing/2014/main" id="{CF04B3C2-5740-4342-86B3-E9DB9E7853B1}"/>
                  </a:ext>
                </a:extLst>
              </p:cNvPr>
              <p:cNvCxnSpPr/>
              <p:nvPr/>
            </p:nvCxnSpPr>
            <p:spPr>
              <a:xfrm flipV="1">
                <a:off x="6627" y="13264"/>
                <a:ext cx="121" cy="4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16" name="Straight Connector 357">
                <a:extLst>
                  <a:ext uri="{FF2B5EF4-FFF2-40B4-BE49-F238E27FC236}">
                    <a16:creationId xmlns:a16="http://schemas.microsoft.com/office/drawing/2014/main" id="{20990106-7ED3-4865-9802-E71AA5D844F3}"/>
                  </a:ext>
                </a:extLst>
              </p:cNvPr>
              <p:cNvCxnSpPr/>
              <p:nvPr/>
            </p:nvCxnSpPr>
            <p:spPr>
              <a:xfrm flipV="1">
                <a:off x="6627" y="13902"/>
                <a:ext cx="121" cy="5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17" name="Straight Connector 358">
                <a:extLst>
                  <a:ext uri="{FF2B5EF4-FFF2-40B4-BE49-F238E27FC236}">
                    <a16:creationId xmlns:a16="http://schemas.microsoft.com/office/drawing/2014/main" id="{17CAF7FF-5710-4401-B91B-75A4E5EA6682}"/>
                  </a:ext>
                </a:extLst>
              </p:cNvPr>
              <p:cNvCxnSpPr/>
              <p:nvPr/>
            </p:nvCxnSpPr>
            <p:spPr>
              <a:xfrm flipV="1">
                <a:off x="6627" y="13580"/>
                <a:ext cx="121" cy="4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18" name="Straight Connector 359">
                <a:extLst>
                  <a:ext uri="{FF2B5EF4-FFF2-40B4-BE49-F238E27FC236}">
                    <a16:creationId xmlns:a16="http://schemas.microsoft.com/office/drawing/2014/main" id="{9124CECC-0774-43E2-B66B-9C84C3BF531B}"/>
                  </a:ext>
                </a:extLst>
              </p:cNvPr>
              <p:cNvCxnSpPr/>
              <p:nvPr/>
            </p:nvCxnSpPr>
            <p:spPr>
              <a:xfrm>
                <a:off x="6707" y="14213"/>
                <a:ext cx="3693" cy="6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triangle" w="med" len="med"/>
              </a:ln>
            </p:spPr>
          </p:cxnSp>
          <p:cxnSp>
            <p:nvCxnSpPr>
              <p:cNvPr id="19" name="Straight Connector 360">
                <a:extLst>
                  <a:ext uri="{FF2B5EF4-FFF2-40B4-BE49-F238E27FC236}">
                    <a16:creationId xmlns:a16="http://schemas.microsoft.com/office/drawing/2014/main" id="{45E5A25F-EF91-4BB5-B1DE-6C3489CD4D1A}"/>
                  </a:ext>
                </a:extLst>
              </p:cNvPr>
              <p:cNvCxnSpPr/>
              <p:nvPr/>
            </p:nvCxnSpPr>
            <p:spPr>
              <a:xfrm flipH="1">
                <a:off x="7805" y="14136"/>
                <a:ext cx="2" cy="179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20" name="Straight Connector 361">
                <a:extLst>
                  <a:ext uri="{FF2B5EF4-FFF2-40B4-BE49-F238E27FC236}">
                    <a16:creationId xmlns:a16="http://schemas.microsoft.com/office/drawing/2014/main" id="{245D6559-B00F-426F-8B72-B9EE1D78D1CC}"/>
                  </a:ext>
                </a:extLst>
              </p:cNvPr>
              <p:cNvCxnSpPr/>
              <p:nvPr/>
            </p:nvCxnSpPr>
            <p:spPr>
              <a:xfrm flipH="1">
                <a:off x="8584" y="14127"/>
                <a:ext cx="2" cy="179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21" name="Straight Connector 362">
                <a:extLst>
                  <a:ext uri="{FF2B5EF4-FFF2-40B4-BE49-F238E27FC236}">
                    <a16:creationId xmlns:a16="http://schemas.microsoft.com/office/drawing/2014/main" id="{026A4501-C3FE-4B12-9971-3FF2A0EE1654}"/>
                  </a:ext>
                </a:extLst>
              </p:cNvPr>
              <p:cNvCxnSpPr/>
              <p:nvPr/>
            </p:nvCxnSpPr>
            <p:spPr>
              <a:xfrm flipH="1">
                <a:off x="8663" y="14113"/>
                <a:ext cx="2" cy="179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22" name="Straight Connector 363">
                <a:extLst>
                  <a:ext uri="{FF2B5EF4-FFF2-40B4-BE49-F238E27FC236}">
                    <a16:creationId xmlns:a16="http://schemas.microsoft.com/office/drawing/2014/main" id="{7B37E902-BC9D-42E3-A5F7-F9A0F2636729}"/>
                  </a:ext>
                </a:extLst>
              </p:cNvPr>
              <p:cNvCxnSpPr/>
              <p:nvPr/>
            </p:nvCxnSpPr>
            <p:spPr>
              <a:xfrm flipH="1">
                <a:off x="8867" y="14128"/>
                <a:ext cx="2" cy="179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23" name="Straight Connector 364">
                <a:extLst>
                  <a:ext uri="{FF2B5EF4-FFF2-40B4-BE49-F238E27FC236}">
                    <a16:creationId xmlns:a16="http://schemas.microsoft.com/office/drawing/2014/main" id="{5B4FA94F-65E2-4361-AC57-4FCE88D922B5}"/>
                  </a:ext>
                </a:extLst>
              </p:cNvPr>
              <p:cNvCxnSpPr/>
              <p:nvPr/>
            </p:nvCxnSpPr>
            <p:spPr>
              <a:xfrm flipH="1">
                <a:off x="9403" y="14120"/>
                <a:ext cx="2" cy="179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24" name="Straight Connector 365">
                <a:extLst>
                  <a:ext uri="{FF2B5EF4-FFF2-40B4-BE49-F238E27FC236}">
                    <a16:creationId xmlns:a16="http://schemas.microsoft.com/office/drawing/2014/main" id="{472D8B9E-35FC-4AC2-ADFC-35CC258778E8}"/>
                  </a:ext>
                </a:extLst>
              </p:cNvPr>
              <p:cNvCxnSpPr/>
              <p:nvPr/>
            </p:nvCxnSpPr>
            <p:spPr>
              <a:xfrm flipH="1">
                <a:off x="9694" y="14135"/>
                <a:ext cx="2" cy="179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25" name="Straight Connector 366">
                <a:extLst>
                  <a:ext uri="{FF2B5EF4-FFF2-40B4-BE49-F238E27FC236}">
                    <a16:creationId xmlns:a16="http://schemas.microsoft.com/office/drawing/2014/main" id="{3C5C20B5-EAFD-4D01-AB72-06A9FE171E9A}"/>
                  </a:ext>
                </a:extLst>
              </p:cNvPr>
              <p:cNvCxnSpPr/>
              <p:nvPr/>
            </p:nvCxnSpPr>
            <p:spPr>
              <a:xfrm flipH="1">
                <a:off x="10045" y="14120"/>
                <a:ext cx="2" cy="179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26" name="Straight Connector 367">
                <a:extLst>
                  <a:ext uri="{FF2B5EF4-FFF2-40B4-BE49-F238E27FC236}">
                    <a16:creationId xmlns:a16="http://schemas.microsoft.com/office/drawing/2014/main" id="{FE94C121-13E9-496A-812C-4EC6B377CCED}"/>
                  </a:ext>
                </a:extLst>
              </p:cNvPr>
              <p:cNvCxnSpPr/>
              <p:nvPr/>
            </p:nvCxnSpPr>
            <p:spPr>
              <a:xfrm>
                <a:off x="6711" y="13906"/>
                <a:ext cx="3342" cy="6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dash"/>
                <a:headEnd type="none" w="med" len="med"/>
                <a:tailEnd type="none" w="med" len="med"/>
              </a:ln>
            </p:spPr>
          </p:cxnSp>
          <p:cxnSp>
            <p:nvCxnSpPr>
              <p:cNvPr id="27" name="Straight Connector 368">
                <a:extLst>
                  <a:ext uri="{FF2B5EF4-FFF2-40B4-BE49-F238E27FC236}">
                    <a16:creationId xmlns:a16="http://schemas.microsoft.com/office/drawing/2014/main" id="{ADAF6369-59D7-412F-90C9-CD34D6329E3B}"/>
                  </a:ext>
                </a:extLst>
              </p:cNvPr>
              <p:cNvCxnSpPr/>
              <p:nvPr/>
            </p:nvCxnSpPr>
            <p:spPr>
              <a:xfrm>
                <a:off x="6696" y="13577"/>
                <a:ext cx="3236" cy="27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dash"/>
                <a:headEnd type="none" w="med" len="med"/>
                <a:tailEnd type="none" w="med" len="med"/>
              </a:ln>
            </p:spPr>
          </p:cxnSp>
          <p:cxnSp>
            <p:nvCxnSpPr>
              <p:cNvPr id="28" name="Straight Connector 369">
                <a:extLst>
                  <a:ext uri="{FF2B5EF4-FFF2-40B4-BE49-F238E27FC236}">
                    <a16:creationId xmlns:a16="http://schemas.microsoft.com/office/drawing/2014/main" id="{2EE07336-22AC-42F1-A241-9260F2CE65A5}"/>
                  </a:ext>
                </a:extLst>
              </p:cNvPr>
              <p:cNvCxnSpPr/>
              <p:nvPr/>
            </p:nvCxnSpPr>
            <p:spPr>
              <a:xfrm>
                <a:off x="6696" y="13261"/>
                <a:ext cx="1968" cy="33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dash"/>
                <a:headEnd type="none" w="med" len="med"/>
                <a:tailEnd type="none" w="med" len="med"/>
              </a:ln>
            </p:spPr>
          </p:cxnSp>
          <p:cxnSp>
            <p:nvCxnSpPr>
              <p:cNvPr id="29" name="Straight Connector 370">
                <a:extLst>
                  <a:ext uri="{FF2B5EF4-FFF2-40B4-BE49-F238E27FC236}">
                    <a16:creationId xmlns:a16="http://schemas.microsoft.com/office/drawing/2014/main" id="{E5FF7C89-5907-40DE-99A7-AAE409BC4837}"/>
                  </a:ext>
                </a:extLst>
              </p:cNvPr>
              <p:cNvCxnSpPr/>
              <p:nvPr/>
            </p:nvCxnSpPr>
            <p:spPr>
              <a:xfrm>
                <a:off x="9686" y="13603"/>
                <a:ext cx="6" cy="603"/>
              </a:xfrm>
              <a:prstGeom prst="line">
                <a:avLst/>
              </a:prstGeom>
              <a:ln w="3810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30" name="Straight Connector 371">
                <a:extLst>
                  <a:ext uri="{FF2B5EF4-FFF2-40B4-BE49-F238E27FC236}">
                    <a16:creationId xmlns:a16="http://schemas.microsoft.com/office/drawing/2014/main" id="{F0AEC06C-2F1D-4AF1-A608-CE076122BB76}"/>
                  </a:ext>
                </a:extLst>
              </p:cNvPr>
              <p:cNvCxnSpPr/>
              <p:nvPr/>
            </p:nvCxnSpPr>
            <p:spPr>
              <a:xfrm flipH="1">
                <a:off x="8666" y="13278"/>
                <a:ext cx="3" cy="924"/>
              </a:xfrm>
              <a:prstGeom prst="line">
                <a:avLst/>
              </a:prstGeom>
              <a:ln w="3810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31" name="Straight Connector 372">
                <a:extLst>
                  <a:ext uri="{FF2B5EF4-FFF2-40B4-BE49-F238E27FC236}">
                    <a16:creationId xmlns:a16="http://schemas.microsoft.com/office/drawing/2014/main" id="{8FE5E5BB-13D3-4E1D-BA1B-6E347E72FFFE}"/>
                  </a:ext>
                </a:extLst>
              </p:cNvPr>
              <p:cNvCxnSpPr/>
              <p:nvPr/>
            </p:nvCxnSpPr>
            <p:spPr>
              <a:xfrm>
                <a:off x="8570" y="13902"/>
                <a:ext cx="10" cy="303"/>
              </a:xfrm>
              <a:prstGeom prst="line">
                <a:avLst/>
              </a:prstGeom>
              <a:ln w="3810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32" name="Straight Connector 373">
                <a:extLst>
                  <a:ext uri="{FF2B5EF4-FFF2-40B4-BE49-F238E27FC236}">
                    <a16:creationId xmlns:a16="http://schemas.microsoft.com/office/drawing/2014/main" id="{F13F85A5-09D2-4DC8-8E0C-6F891122D36A}"/>
                  </a:ext>
                </a:extLst>
              </p:cNvPr>
              <p:cNvCxnSpPr/>
              <p:nvPr/>
            </p:nvCxnSpPr>
            <p:spPr>
              <a:xfrm flipH="1">
                <a:off x="9940" y="14127"/>
                <a:ext cx="2" cy="179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33" name="Straight Connector 374">
                <a:extLst>
                  <a:ext uri="{FF2B5EF4-FFF2-40B4-BE49-F238E27FC236}">
                    <a16:creationId xmlns:a16="http://schemas.microsoft.com/office/drawing/2014/main" id="{9F3BC951-0C2E-42E8-A768-AF56A6202E5D}"/>
                  </a:ext>
                </a:extLst>
              </p:cNvPr>
              <p:cNvCxnSpPr/>
              <p:nvPr/>
            </p:nvCxnSpPr>
            <p:spPr>
              <a:xfrm flipH="1">
                <a:off x="9863" y="14120"/>
                <a:ext cx="2" cy="179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34" name="Straight Connector 375">
                <a:extLst>
                  <a:ext uri="{FF2B5EF4-FFF2-40B4-BE49-F238E27FC236}">
                    <a16:creationId xmlns:a16="http://schemas.microsoft.com/office/drawing/2014/main" id="{7433544E-C465-463A-8E5F-74D9843D0A50}"/>
                  </a:ext>
                </a:extLst>
              </p:cNvPr>
              <p:cNvCxnSpPr/>
              <p:nvPr/>
            </p:nvCxnSpPr>
            <p:spPr>
              <a:xfrm>
                <a:off x="8859" y="13901"/>
                <a:ext cx="10" cy="303"/>
              </a:xfrm>
              <a:prstGeom prst="line">
                <a:avLst/>
              </a:prstGeom>
              <a:ln w="3810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35" name="Straight Connector 376">
                <a:extLst>
                  <a:ext uri="{FF2B5EF4-FFF2-40B4-BE49-F238E27FC236}">
                    <a16:creationId xmlns:a16="http://schemas.microsoft.com/office/drawing/2014/main" id="{AA2858AC-6129-4E5C-8BA8-6CA13E307B9B}"/>
                  </a:ext>
                </a:extLst>
              </p:cNvPr>
              <p:cNvCxnSpPr/>
              <p:nvPr/>
            </p:nvCxnSpPr>
            <p:spPr>
              <a:xfrm>
                <a:off x="9388" y="13900"/>
                <a:ext cx="10" cy="303"/>
              </a:xfrm>
              <a:prstGeom prst="line">
                <a:avLst/>
              </a:prstGeom>
              <a:ln w="3810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36" name="Straight Connector 377">
                <a:extLst>
                  <a:ext uri="{FF2B5EF4-FFF2-40B4-BE49-F238E27FC236}">
                    <a16:creationId xmlns:a16="http://schemas.microsoft.com/office/drawing/2014/main" id="{BA4D733B-2B79-42C7-8B9E-29610B954887}"/>
                  </a:ext>
                </a:extLst>
              </p:cNvPr>
              <p:cNvCxnSpPr/>
              <p:nvPr/>
            </p:nvCxnSpPr>
            <p:spPr>
              <a:xfrm>
                <a:off x="9855" y="13893"/>
                <a:ext cx="10" cy="303"/>
              </a:xfrm>
              <a:prstGeom prst="line">
                <a:avLst/>
              </a:prstGeom>
              <a:ln w="3810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37" name="Straight Connector 378">
                <a:extLst>
                  <a:ext uri="{FF2B5EF4-FFF2-40B4-BE49-F238E27FC236}">
                    <a16:creationId xmlns:a16="http://schemas.microsoft.com/office/drawing/2014/main" id="{0C27227F-ED56-48F8-97B0-788A63E39FE7}"/>
                  </a:ext>
                </a:extLst>
              </p:cNvPr>
              <p:cNvCxnSpPr/>
              <p:nvPr/>
            </p:nvCxnSpPr>
            <p:spPr>
              <a:xfrm>
                <a:off x="10035" y="13908"/>
                <a:ext cx="10" cy="303"/>
              </a:xfrm>
              <a:prstGeom prst="line">
                <a:avLst/>
              </a:prstGeom>
              <a:ln w="3810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38" name="Straight Connector 379">
                <a:extLst>
                  <a:ext uri="{FF2B5EF4-FFF2-40B4-BE49-F238E27FC236}">
                    <a16:creationId xmlns:a16="http://schemas.microsoft.com/office/drawing/2014/main" id="{4AF78B75-0A62-4E6A-AB06-62C48BFAFD39}"/>
                  </a:ext>
                </a:extLst>
              </p:cNvPr>
              <p:cNvCxnSpPr/>
              <p:nvPr/>
            </p:nvCxnSpPr>
            <p:spPr>
              <a:xfrm>
                <a:off x="9945" y="13603"/>
                <a:ext cx="6" cy="603"/>
              </a:xfrm>
              <a:prstGeom prst="line">
                <a:avLst/>
              </a:prstGeom>
              <a:ln w="3810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cxnSp>
        </p:grpSp>
      </p:grpSp>
    </p:spTree>
    <p:extLst>
      <p:ext uri="{BB962C8B-B14F-4D97-AF65-F5344CB8AC3E}">
        <p14:creationId xmlns:p14="http://schemas.microsoft.com/office/powerpoint/2010/main" val="3842898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êu đề 1">
            <a:extLst>
              <a:ext uri="{FF2B5EF4-FFF2-40B4-BE49-F238E27FC236}">
                <a16:creationId xmlns:a16="http://schemas.microsoft.com/office/drawing/2014/main" id="{2610EB7F-4910-4E87-B306-4EACA18807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en-US" sz="11500"/>
              <a:t>Định lý Pi-ta-go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86FB84C2-B815-4384-904A-6A46780ACF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r>
              <a:rPr lang="en-US" dirty="0" err="1"/>
              <a:t>Giáo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: Nguyễn </a:t>
            </a:r>
            <a:r>
              <a:rPr lang="en-US" dirty="0" err="1"/>
              <a:t>Thị</a:t>
            </a:r>
            <a:r>
              <a:rPr lang="en-US" dirty="0"/>
              <a:t> Lê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451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6DC9C82-530D-480A-9238-6E036F1D3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Pi-ta-go</a:t>
            </a: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068A9BE1-C6AF-44FA-8D8D-96725C2877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32" y="1578250"/>
            <a:ext cx="8132788" cy="740639"/>
          </a:xfrm>
          <a:prstGeom prst="rect">
            <a:avLst/>
          </a:prstGeom>
        </p:spPr>
      </p:pic>
      <p:pic>
        <p:nvPicPr>
          <p:cNvPr id="7" name="Hình ảnh 6" descr="Ảnh có chứa văn bản&#10;&#10;Mô tả được tạo tự động">
            <a:extLst>
              <a:ext uri="{FF2B5EF4-FFF2-40B4-BE49-F238E27FC236}">
                <a16:creationId xmlns:a16="http://schemas.microsoft.com/office/drawing/2014/main" id="{B1E0DC62-FD05-482A-A858-F2EF55F4D0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32" y="3290350"/>
            <a:ext cx="2633981" cy="1277481"/>
          </a:xfrm>
          <a:prstGeom prst="rect">
            <a:avLst/>
          </a:prstGeom>
        </p:spPr>
      </p:pic>
      <p:pic>
        <p:nvPicPr>
          <p:cNvPr id="3074" name="Picture 207">
            <a:extLst>
              <a:ext uri="{FF2B5EF4-FFF2-40B4-BE49-F238E27FC236}">
                <a16:creationId xmlns:a16="http://schemas.microsoft.com/office/drawing/2014/main" id="{02FE833B-D631-4B6A-AD10-9796E89746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6330" y="2290169"/>
            <a:ext cx="2765733" cy="227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5093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>
            <a:extLst>
              <a:ext uri="{FF2B5EF4-FFF2-40B4-BE49-F238E27FC236}">
                <a16:creationId xmlns:a16="http://schemas.microsoft.com/office/drawing/2014/main" id="{6655D431-07A3-48F0-9BAE-35F1B88A78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534" y="0"/>
            <a:ext cx="8420669" cy="6044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657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379</Words>
  <Application>Microsoft Office PowerPoint</Application>
  <PresentationFormat>Màn hình rộng</PresentationFormat>
  <Paragraphs>107</Paragraphs>
  <Slides>16</Slides>
  <Notes>0</Notes>
  <HiddenSlides>0</HiddenSlides>
  <MMClips>0</MMClips>
  <ScaleCrop>false</ScaleCrop>
  <HeadingPairs>
    <vt:vector size="8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1</vt:i4>
      </vt:variant>
      <vt:variant>
        <vt:lpstr>Máy chủ nhúng OLE</vt:lpstr>
      </vt:variant>
      <vt:variant>
        <vt:i4>0</vt:i4>
      </vt:variant>
      <vt:variant>
        <vt:lpstr>Tiêu đề Bản chiếu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Times New Roman</vt:lpstr>
      <vt:lpstr>Chủ đề Office</vt:lpstr>
      <vt:lpstr>Biểu đồ</vt:lpstr>
      <vt:lpstr>Biểu đồ đoạn thẳng</vt:lpstr>
      <vt:lpstr>Bản trình bày PowerPoint</vt:lpstr>
      <vt:lpstr>Bản trình bày PowerPoint</vt:lpstr>
      <vt:lpstr>11. Từ bảng “Tần số” lập được ở bài tập 6, hãy dựng biểu đồ đoạn thẳng</vt:lpstr>
      <vt:lpstr>Bản trình bày PowerPoint</vt:lpstr>
      <vt:lpstr>Định lý Pi-ta-go</vt:lpstr>
      <vt:lpstr>1. Định lý Pi-ta-go</vt:lpstr>
      <vt:lpstr>Bản trình bày PowerPoint</vt:lpstr>
      <vt:lpstr>Bản trình bày PowerPoint</vt:lpstr>
      <vt:lpstr>Bản trình bày PowerPoint</vt:lpstr>
      <vt:lpstr>2. Định lý Pi-ta-go đảo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Biểu đồ</dc:title>
  <dc:creator>A22615 Vũ Nguyễn Thái Dương</dc:creator>
  <cp:lastModifiedBy>Duong Vu</cp:lastModifiedBy>
  <cp:revision>3</cp:revision>
  <dcterms:created xsi:type="dcterms:W3CDTF">2022-01-21T10:46:22Z</dcterms:created>
  <dcterms:modified xsi:type="dcterms:W3CDTF">2022-01-23T02:39:56Z</dcterms:modified>
</cp:coreProperties>
</file>